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5" r:id="rId4"/>
    <p:sldId id="291" r:id="rId5"/>
    <p:sldId id="290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286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0000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9" autoAdjust="0"/>
    <p:restoredTop sz="94660"/>
  </p:normalViewPr>
  <p:slideViewPr>
    <p:cSldViewPr>
      <p:cViewPr>
        <p:scale>
          <a:sx n="74" d="100"/>
          <a:sy n="74" d="100"/>
        </p:scale>
        <p:origin x="-100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image" Target="../media/image10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16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5.wmf"/><Relationship Id="rId7" Type="http://schemas.openxmlformats.org/officeDocument/2006/relationships/image" Target="../media/image20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3.wmf"/><Relationship Id="rId9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5.wmf"/><Relationship Id="rId7" Type="http://schemas.openxmlformats.org/officeDocument/2006/relationships/image" Target="../media/image26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5477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791200" y="6454775"/>
            <a:ext cx="1981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429000" y="645477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024C4B8A-866E-4647-8572-21D5A97CFE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7683500" y="64008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81000" y="2286000"/>
            <a:ext cx="56388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600200"/>
            <a:ext cx="5638800" cy="682625"/>
          </a:xfrm>
        </p:spPr>
        <p:txBody>
          <a:bodyPr/>
          <a:lstStyle>
            <a:lvl1pPr algn="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1828E-4287-4988-9A7B-DEBD60C9E1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F747B-8602-45D3-91F9-B1D4DD699A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6975" y="457200"/>
            <a:ext cx="4114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fld id="{C4EDD13C-612C-46B8-BA55-1BE455D0D1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F0042-73CF-434D-8DF8-9CBBC1CFB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453DE-F955-4CC0-ACB9-5AA9E0EBB9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F3D16-28DF-4672-936E-8F99E09C32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E18A1-5FF9-4547-8B7B-71A5E3D8D8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46D24-5065-4CFD-9F06-24B6B8A315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2A58D-0650-40AC-8016-F5F14C496A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54CED-F40E-48B1-AE66-25825E40E3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99B3B-66DC-4220-ADD5-A03BFD0951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roup 56"/>
          <p:cNvGrpSpPr>
            <a:grpSpLocks/>
          </p:cNvGrpSpPr>
          <p:nvPr/>
        </p:nvGrpSpPr>
        <p:grpSpPr bwMode="auto">
          <a:xfrm>
            <a:off x="7938" y="501650"/>
            <a:ext cx="1108075" cy="336550"/>
            <a:chOff x="5" y="316"/>
            <a:chExt cx="698" cy="212"/>
          </a:xfrm>
        </p:grpSpPr>
        <p:sp>
          <p:nvSpPr>
            <p:cNvPr id="1044" name="Rectangle 20"/>
            <p:cNvSpPr>
              <a:spLocks noChangeArrowheads="1"/>
            </p:cNvSpPr>
            <p:nvPr userDrawn="1"/>
          </p:nvSpPr>
          <p:spPr bwMode="gray">
            <a:xfrm>
              <a:off x="5" y="480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gray">
            <a:xfrm>
              <a:off x="5" y="427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gray">
            <a:xfrm>
              <a:off x="5" y="369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gray">
            <a:xfrm>
              <a:off x="5" y="316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450013"/>
            <a:ext cx="2286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14800" y="6400800"/>
            <a:ext cx="838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fld id="{CA3CFE5D-C29E-49AE-BD1F-41A53EE2F1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gray">
          <a:xfrm>
            <a:off x="7580313" y="6384925"/>
            <a:ext cx="954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</a:rPr>
              <a:t>LOGO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196975" y="457200"/>
            <a:ext cx="4114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77" name="Freeform 53"/>
          <p:cNvSpPr>
            <a:spLocks/>
          </p:cNvSpPr>
          <p:nvPr/>
        </p:nvSpPr>
        <p:spPr bwMode="gray">
          <a:xfrm>
            <a:off x="1143000" y="457200"/>
            <a:ext cx="130175" cy="457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288"/>
              </a:cxn>
              <a:cxn ang="0">
                <a:pos x="96" y="288"/>
              </a:cxn>
            </a:cxnLst>
            <a:rect l="0" t="0" r="r" b="b"/>
            <a:pathLst>
              <a:path w="96" h="288">
                <a:moveTo>
                  <a:pt x="96" y="0"/>
                </a:moveTo>
                <a:lnTo>
                  <a:pt x="0" y="0"/>
                </a:lnTo>
                <a:lnTo>
                  <a:pt x="0" y="288"/>
                </a:lnTo>
                <a:lnTo>
                  <a:pt x="96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79" name="Group 55"/>
          <p:cNvGrpSpPr>
            <a:grpSpLocks/>
          </p:cNvGrpSpPr>
          <p:nvPr/>
        </p:nvGrpSpPr>
        <p:grpSpPr bwMode="auto">
          <a:xfrm>
            <a:off x="5311775" y="457200"/>
            <a:ext cx="3832225" cy="457200"/>
            <a:chOff x="3346" y="288"/>
            <a:chExt cx="2414" cy="288"/>
          </a:xfrm>
        </p:grpSpPr>
        <p:sp>
          <p:nvSpPr>
            <p:cNvPr id="1071" name="Rectangle 47"/>
            <p:cNvSpPr>
              <a:spLocks noChangeArrowheads="1"/>
            </p:cNvSpPr>
            <p:nvPr userDrawn="1"/>
          </p:nvSpPr>
          <p:spPr bwMode="gray">
            <a:xfrm>
              <a:off x="3422" y="493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2" name="Rectangle 48"/>
            <p:cNvSpPr>
              <a:spLocks noChangeArrowheads="1"/>
            </p:cNvSpPr>
            <p:nvPr userDrawn="1"/>
          </p:nvSpPr>
          <p:spPr bwMode="gray">
            <a:xfrm>
              <a:off x="3422" y="440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3" name="Rectangle 49"/>
            <p:cNvSpPr>
              <a:spLocks noChangeArrowheads="1"/>
            </p:cNvSpPr>
            <p:nvPr userDrawn="1"/>
          </p:nvSpPr>
          <p:spPr bwMode="gray">
            <a:xfrm>
              <a:off x="3421" y="382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4" name="Rectangle 50"/>
            <p:cNvSpPr>
              <a:spLocks noChangeArrowheads="1"/>
            </p:cNvSpPr>
            <p:nvPr userDrawn="1"/>
          </p:nvSpPr>
          <p:spPr bwMode="gray">
            <a:xfrm>
              <a:off x="3421" y="329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8" name="Freeform 54"/>
            <p:cNvSpPr>
              <a:spLocks/>
            </p:cNvSpPr>
            <p:nvPr userDrawn="1"/>
          </p:nvSpPr>
          <p:spPr bwMode="gray">
            <a:xfrm flipH="1">
              <a:off x="3346" y="288"/>
              <a:ext cx="48" cy="288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288"/>
                </a:cxn>
                <a:cxn ang="0">
                  <a:pos x="96" y="288"/>
                </a:cxn>
              </a:cxnLst>
              <a:rect l="0" t="0" r="r" b="b"/>
              <a:pathLst>
                <a:path w="96" h="288">
                  <a:moveTo>
                    <a:pt x="96" y="0"/>
                  </a:moveTo>
                  <a:lnTo>
                    <a:pt x="0" y="0"/>
                  </a:lnTo>
                  <a:lnTo>
                    <a:pt x="0" y="288"/>
                  </a:lnTo>
                  <a:lnTo>
                    <a:pt x="96" y="28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21.bin"/><Relationship Id="rId3" Type="http://schemas.openxmlformats.org/officeDocument/2006/relationships/slide" Target="slide12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2.wmf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29.bin"/><Relationship Id="rId3" Type="http://schemas.openxmlformats.org/officeDocument/2006/relationships/slide" Target="slide14.xml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5.wmf"/><Relationship Id="rId19" Type="http://schemas.openxmlformats.org/officeDocument/2006/relationships/image" Target="../media/image16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20.wmf"/><Relationship Id="rId3" Type="http://schemas.openxmlformats.org/officeDocument/2006/relationships/slide" Target="slide16.xml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6.png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26.wmf"/><Relationship Id="rId3" Type="http://schemas.openxmlformats.org/officeDocument/2006/relationships/slide" Target="slide18.xml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6.png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4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20.xml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5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slide" Target="slide22.xml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33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5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62.bin"/><Relationship Id="rId3" Type="http://schemas.openxmlformats.org/officeDocument/2006/relationships/slide" Target="slide24.xml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37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3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6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65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shkolu.ru/user/vladislava22/" TargetMode="External"/><Relationship Id="rId2" Type="http://schemas.openxmlformats.org/officeDocument/2006/relationships/hyperlink" Target="http://900igr.net/kartinki/p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6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" Target="slide10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404664"/>
            <a:ext cx="6480175" cy="2808287"/>
          </a:xfrm>
          <a:noFill/>
          <a:ln w="38100"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ГИА </a:t>
            </a:r>
            <a: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 «АЛГЕБРА»</a:t>
            </a:r>
            <a:b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(3)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3960440" cy="648072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Найдите координату точки А.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2267744" y="6021288"/>
            <a:ext cx="5256584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1)-5;  2)-21;  3)1,75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4860032" y="126876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5364088" y="1124744"/>
            <a:ext cx="864096" cy="230425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1800" b="1" dirty="0" smtClean="0">
                <a:latin typeface="Arial Narrow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1800" b="1" dirty="0" smtClean="0">
              <a:latin typeface="Arial Narrow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800" b="1" dirty="0" smtClean="0">
                <a:latin typeface="Arial Narrow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1800" b="1" dirty="0" smtClean="0">
              <a:latin typeface="Arial Narrow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800" b="1" dirty="0" smtClean="0">
                <a:latin typeface="Arial Narrow" pitchFamily="34" charset="0"/>
              </a:rPr>
              <a:t>.</a:t>
            </a:r>
            <a:endParaRPr lang="ru-RU" sz="1800" b="1" dirty="0"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Прямая со стрелкой 11"/>
          <p:cNvCxnSpPr/>
          <p:nvPr/>
        </p:nvCxnSpPr>
        <p:spPr>
          <a:xfrm>
            <a:off x="5724128" y="1556792"/>
            <a:ext cx="31683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228184" y="1124744"/>
          <a:ext cx="3333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Формула" r:id="rId5" imgW="164880" imgH="164880" progId="Equation.3">
                  <p:embed/>
                </p:oleObj>
              </mc:Choice>
              <mc:Fallback>
                <p:oleObj name="Формула" r:id="rId5" imgW="164880" imgH="1648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124744"/>
                        <a:ext cx="3333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 flipV="1">
            <a:off x="745232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637220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73224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853244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709228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781236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817240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6012160" y="1484784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8460432" y="1052736"/>
          <a:ext cx="1778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Формула" r:id="rId7" imgW="88560" imgH="164880" progId="Equation.3">
                  <p:embed/>
                </p:oleObj>
              </mc:Choice>
              <mc:Fallback>
                <p:oleObj name="Формула" r:id="rId7" imgW="8856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1052736"/>
                        <a:ext cx="1778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8027168" y="1052736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7168" y="1052736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Овал 35"/>
          <p:cNvSpPr/>
          <p:nvPr/>
        </p:nvSpPr>
        <p:spPr>
          <a:xfrm>
            <a:off x="6300192" y="1484784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5724128" y="2204864"/>
            <a:ext cx="31683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8" name="Object 7"/>
          <p:cNvGraphicFramePr>
            <a:graphicFrameLocks noChangeAspect="1"/>
          </p:cNvGraphicFramePr>
          <p:nvPr/>
        </p:nvGraphicFramePr>
        <p:xfrm>
          <a:off x="7308304" y="1772816"/>
          <a:ext cx="3333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Формула" r:id="rId11" imgW="164880" imgH="164880" progId="Equation.3">
                  <p:embed/>
                </p:oleObj>
              </mc:Choice>
              <mc:Fallback>
                <p:oleObj name="Формула" r:id="rId11" imgW="16488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1772816"/>
                        <a:ext cx="3333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Прямая соединительная линия 38"/>
          <p:cNvCxnSpPr/>
          <p:nvPr/>
        </p:nvCxnSpPr>
        <p:spPr>
          <a:xfrm flipV="1">
            <a:off x="745232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637220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673224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853244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709228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781236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817240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6012160" y="2132856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8388424" y="1772816"/>
          <a:ext cx="381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Формула" r:id="rId12" imgW="190440" imgH="177480" progId="Equation.3">
                  <p:embed/>
                </p:oleObj>
              </mc:Choice>
              <mc:Fallback>
                <p:oleObj name="Формула" r:id="rId12" imgW="19044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424" y="1772816"/>
                        <a:ext cx="381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"/>
          <p:cNvGraphicFramePr>
            <a:graphicFrameLocks noChangeAspect="1"/>
          </p:cNvGraphicFramePr>
          <p:nvPr/>
        </p:nvGraphicFramePr>
        <p:xfrm>
          <a:off x="5652120" y="1772816"/>
          <a:ext cx="5334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Формула" r:id="rId14" imgW="266400" imgH="177480" progId="Equation.3">
                  <p:embed/>
                </p:oleObj>
              </mc:Choice>
              <mc:Fallback>
                <p:oleObj name="Формула" r:id="rId14" imgW="2664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772816"/>
                        <a:ext cx="5334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Овал 48"/>
          <p:cNvSpPr/>
          <p:nvPr/>
        </p:nvSpPr>
        <p:spPr>
          <a:xfrm>
            <a:off x="7380312" y="2132856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5724128" y="2852936"/>
            <a:ext cx="31683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1" name="Object 7"/>
          <p:cNvGraphicFramePr>
            <a:graphicFrameLocks noChangeAspect="1"/>
          </p:cNvGraphicFramePr>
          <p:nvPr/>
        </p:nvGraphicFramePr>
        <p:xfrm>
          <a:off x="8460432" y="2420888"/>
          <a:ext cx="3333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Формула" r:id="rId16" imgW="164880" imgH="164880" progId="Equation.3">
                  <p:embed/>
                </p:oleObj>
              </mc:Choice>
              <mc:Fallback>
                <p:oleObj name="Формула" r:id="rId16" imgW="16488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2420888"/>
                        <a:ext cx="3333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Прямая соединительная линия 53"/>
          <p:cNvCxnSpPr/>
          <p:nvPr/>
        </p:nvCxnSpPr>
        <p:spPr>
          <a:xfrm flipV="1">
            <a:off x="752432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644420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680424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860444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716428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788436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824440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6084168" y="278092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2" name="Object 4"/>
          <p:cNvGraphicFramePr>
            <a:graphicFrameLocks noChangeAspect="1"/>
          </p:cNvGraphicFramePr>
          <p:nvPr/>
        </p:nvGraphicFramePr>
        <p:xfrm>
          <a:off x="7452320" y="2420888"/>
          <a:ext cx="1778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Формула" r:id="rId17" imgW="88560" imgH="164880" progId="Equation.3">
                  <p:embed/>
                </p:oleObj>
              </mc:Choice>
              <mc:Fallback>
                <p:oleObj name="Формула" r:id="rId17" imgW="8856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2420888"/>
                        <a:ext cx="1778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5"/>
          <p:cNvGraphicFramePr>
            <a:graphicFrameLocks noChangeAspect="1"/>
          </p:cNvGraphicFramePr>
          <p:nvPr/>
        </p:nvGraphicFramePr>
        <p:xfrm>
          <a:off x="5940152" y="2420888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Формула" r:id="rId18" imgW="126720" imgH="177480" progId="Equation.3">
                  <p:embed/>
                </p:oleObj>
              </mc:Choice>
              <mc:Fallback>
                <p:oleObj name="Формула" r:id="rId18" imgW="12672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420888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Овал 63"/>
          <p:cNvSpPr/>
          <p:nvPr/>
        </p:nvSpPr>
        <p:spPr>
          <a:xfrm>
            <a:off x="8532440" y="278092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Содержимое 52"/>
          <p:cNvSpPr txBox="1">
            <a:spLocks/>
          </p:cNvSpPr>
          <p:nvPr/>
        </p:nvSpPr>
        <p:spPr bwMode="auto">
          <a:xfrm>
            <a:off x="0" y="1844824"/>
            <a:ext cx="468052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1.Так как точка А находится левее нуля на 5 единичных отрезков, то ее координата равна -5.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66" name="Содержимое 52"/>
          <p:cNvSpPr txBox="1">
            <a:spLocks/>
          </p:cNvSpPr>
          <p:nvPr/>
        </p:nvSpPr>
        <p:spPr bwMode="auto">
          <a:xfrm>
            <a:off x="0" y="2996952"/>
            <a:ext cx="892899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Arial Narrow" pitchFamily="34" charset="0"/>
              </a:rPr>
              <a:t>2</a:t>
            </a: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.Так как</a:t>
            </a:r>
            <a:r>
              <a:rPr lang="en-US" sz="2400" b="1" kern="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между числами -3 и -45 семь делений, то цена деления равна 6. Т.е. (-3-(-45)):7=6</a:t>
            </a:r>
          </a:p>
          <a:p>
            <a:pPr marL="457200" lvl="0" indent="-457200">
              <a:spcBef>
                <a:spcPct val="20000"/>
              </a:spcBef>
              <a:buClr>
                <a:schemeClr val="tx2"/>
              </a:buClr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    А т. к. точка А правее числа -45 на четыре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 деления, то –45+6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cs typeface="Calibri"/>
              </a:rPr>
              <a:t>∙4=</a:t>
            </a: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–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cs typeface="Calibri"/>
              </a:rPr>
              <a:t>21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71" name="Управляющая кнопка: далее 70">
            <a:hlinkClick r:id="" action="ppaction://hlinkshowjump?jump=nextslide" highlightClick="1"/>
          </p:cNvPr>
          <p:cNvSpPr/>
          <p:nvPr/>
        </p:nvSpPr>
        <p:spPr>
          <a:xfrm>
            <a:off x="4860032" y="184482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72" name="Управляющая кнопка: далее 71">
            <a:hlinkClick r:id="" action="ppaction://hlinkshowjump?jump=nextslide" highlightClick="1"/>
          </p:cNvPr>
          <p:cNvSpPr/>
          <p:nvPr/>
        </p:nvSpPr>
        <p:spPr>
          <a:xfrm>
            <a:off x="4860032" y="2420888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73" name="Содержимое 52"/>
          <p:cNvSpPr txBox="1">
            <a:spLocks/>
          </p:cNvSpPr>
          <p:nvPr/>
        </p:nvSpPr>
        <p:spPr bwMode="auto">
          <a:xfrm>
            <a:off x="0" y="4221088"/>
            <a:ext cx="914400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3.Так как точка А находится правее нуля, то ее координата «+».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   Так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 как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 единичный отрезок имеет четыре деления, то цена деления равна 1:4=0,25.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lang="ru-RU" sz="2400" b="1" kern="0" dirty="0" smtClean="0">
                <a:solidFill>
                  <a:srgbClr val="000000"/>
                </a:solidFill>
                <a:latin typeface="Arial Narrow" pitchFamily="34" charset="0"/>
              </a:rPr>
              <a:t>  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Так как от единицы до числа А три деления, то А имеет координату 1+0,25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∙3=1,75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11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 координатной (числовой) прямой числа, которые лежат левее нуля, называются отрицательными.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34888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 координатной (числовой) прямой ценой деления называется длина каждого деления в единичных отрезках.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56490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3573016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 координатной (числовой) прямой числа, которые лежат правее нуля, называются положительными.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789040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(3)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696744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числа а и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неверное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683568" y="306896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3419872" y="2204864"/>
            <a:ext cx="2880320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948264" y="1124744"/>
            <a:ext cx="2088232" cy="23762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–а &gt;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79512" y="2492896"/>
            <a:ext cx="27363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259632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403648" y="2060848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187624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32352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89959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47565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05172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62778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55576" y="2060848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060848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Скругленный прямоугольник 40"/>
          <p:cNvSpPr/>
          <p:nvPr/>
        </p:nvSpPr>
        <p:spPr>
          <a:xfrm>
            <a:off x="1475656" y="3068960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475656" y="3789040"/>
            <a:ext cx="2016224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475656" y="4869160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–а &gt;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683568" y="393305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779912" y="3068960"/>
            <a:ext cx="273630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 b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правее а.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779912" y="3789040"/>
            <a:ext cx="2232248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779912" y="4869160"/>
            <a:ext cx="1944216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а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835696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35696" y="2060848"/>
          <a:ext cx="2555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Формула" r:id="rId11" imgW="126720" imgH="177480" progId="Equation.3">
                  <p:embed/>
                </p:oleObj>
              </mc:Choice>
              <mc:Fallback>
                <p:oleObj name="Формула" r:id="rId11" imgW="12672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060848"/>
                        <a:ext cx="25558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452320" y="1556792"/>
          <a:ext cx="86409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Формула" r:id="rId13" imgW="406080" imgH="393480" progId="Equation.3">
                  <p:embed/>
                </p:oleObj>
              </mc:Choice>
              <mc:Fallback>
                <p:oleObj name="Формула" r:id="rId13" imgW="4060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1556792"/>
                        <a:ext cx="864096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7524328" y="2636912"/>
          <a:ext cx="85667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Формула" r:id="rId15" imgW="406080" imgH="393480" progId="Equation.3">
                  <p:embed/>
                </p:oleObj>
              </mc:Choice>
              <mc:Fallback>
                <p:oleObj name="Формула" r:id="rId15" imgW="4060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636912"/>
                        <a:ext cx="856679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979712" y="3717032"/>
          <a:ext cx="725232" cy="7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Формула" r:id="rId17" imgW="406080" imgH="393480" progId="Equation.3">
                  <p:embed/>
                </p:oleObj>
              </mc:Choice>
              <mc:Fallback>
                <p:oleObj name="Формула" r:id="rId17" imgW="4060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717032"/>
                        <a:ext cx="725232" cy="792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4860032" y="3717032"/>
          <a:ext cx="792162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Формула" r:id="rId18" imgW="406080" imgH="393480" progId="Equation.3">
                  <p:embed/>
                </p:oleObj>
              </mc:Choice>
              <mc:Fallback>
                <p:oleObj name="Формула" r:id="rId18" imgW="4060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717032"/>
                        <a:ext cx="792162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683568" y="486916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1" grpId="0" animBg="1"/>
      <p:bldP spid="42" grpId="0" animBg="1"/>
      <p:bldP spid="43" grpId="0" animBg="1"/>
      <p:bldP spid="31" grpId="0" animBg="1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13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 координатной (числовой) прямой число, которое находится правее, имеет большую координату.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34888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  По одному из свойств неравенств: если а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, то 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56490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6732240" y="2420888"/>
          <a:ext cx="792163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Формула" r:id="rId4" imgW="406080" imgH="393480" progId="Equation.3">
                  <p:embed/>
                </p:oleObj>
              </mc:Choice>
              <mc:Fallback>
                <p:oleObj name="Формула" r:id="rId4" imgW="4060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2420888"/>
                        <a:ext cx="792163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ятиугольник 10"/>
          <p:cNvSpPr/>
          <p:nvPr/>
        </p:nvSpPr>
        <p:spPr>
          <a:xfrm>
            <a:off x="179512" y="3573016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  По одному из свойств неравенств: если а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, то –а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&gt;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–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b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2" name="Управляющая кнопка: домой 11">
            <a:hlinkClick r:id="" action="ppaction://hlinkshowjump?jump=previousslide" highlightClick="1"/>
          </p:cNvPr>
          <p:cNvSpPr/>
          <p:nvPr/>
        </p:nvSpPr>
        <p:spPr>
          <a:xfrm>
            <a:off x="8316416" y="3789040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984776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числа а,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и с.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неверное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4788024" y="6021288"/>
            <a:ext cx="2736304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187624" y="285293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3203848" y="1988840"/>
            <a:ext cx="3600400" cy="792088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рисунка: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 c&lt;a&lt;b, c&lt;0, a&lt;0, b&gt;0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7236296" y="1124744"/>
            <a:ext cx="1800200" cy="194421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en-US" sz="2400" b="1" dirty="0" err="1" smtClean="0">
                <a:solidFill>
                  <a:srgbClr val="000000"/>
                </a:solidFill>
                <a:latin typeface="Arial Narrow" pitchFamily="34" charset="0"/>
              </a:rPr>
              <a:t>bc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&gt;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 &gt; c²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a+c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&lt; b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79512" y="2492896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115616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979712" y="2060848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060848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043608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32352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89959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47565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05172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62778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31640" y="2060848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60848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Скругленный прямоугольник 40"/>
          <p:cNvSpPr/>
          <p:nvPr/>
        </p:nvSpPr>
        <p:spPr>
          <a:xfrm>
            <a:off x="1979712" y="28529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en-US" sz="2400" b="1" dirty="0" err="1" smtClean="0">
                <a:solidFill>
                  <a:srgbClr val="000000"/>
                </a:solidFill>
                <a:latin typeface="Arial Narrow" pitchFamily="34" charset="0"/>
              </a:rPr>
              <a:t>bc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&gt;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979712" y="3573016"/>
            <a:ext cx="2016224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 &lt; c²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979712" y="4437112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.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1187624" y="371703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283968" y="2852936"/>
            <a:ext cx="2592288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ас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&gt;0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 b&gt;0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83968" y="3573016"/>
            <a:ext cx="2376264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283968" y="4437112"/>
            <a:ext cx="237626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835696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763688" y="2060848"/>
          <a:ext cx="2555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Формула" r:id="rId11" imgW="126720" imgH="177480" progId="Equation.3">
                  <p:embed/>
                </p:oleObj>
              </mc:Choice>
              <mc:Fallback>
                <p:oleObj name="Формула" r:id="rId11" imgW="12672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060848"/>
                        <a:ext cx="25558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7812360" y="1772816"/>
          <a:ext cx="74233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Формула" r:id="rId13" imgW="380880" imgH="393480" progId="Equation.3">
                  <p:embed/>
                </p:oleObj>
              </mc:Choice>
              <mc:Fallback>
                <p:oleObj name="Формула" r:id="rId13" imgW="3808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1772816"/>
                        <a:ext cx="74233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1187624" y="4581128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539552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683568" y="2060848"/>
          <a:ext cx="3302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Формула" r:id="rId15" imgW="164880" imgH="164880" progId="Equation.3">
                  <p:embed/>
                </p:oleObj>
              </mc:Choice>
              <mc:Fallback>
                <p:oleObj name="Формула" r:id="rId15" imgW="16488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060848"/>
                        <a:ext cx="3302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467544" y="2132856"/>
          <a:ext cx="228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Формула" r:id="rId17" imgW="114120" imgH="139680" progId="Equation.3">
                  <p:embed/>
                </p:oleObj>
              </mc:Choice>
              <mc:Fallback>
                <p:oleObj name="Формула" r:id="rId17" imgW="114120" imgH="1396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132856"/>
                        <a:ext cx="228600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Скругленный прямоугольник 46"/>
          <p:cNvSpPr/>
          <p:nvPr/>
        </p:nvSpPr>
        <p:spPr>
          <a:xfrm>
            <a:off x="1979712" y="537321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a+c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&lt; b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5004048" y="5373216"/>
            <a:ext cx="2664296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ru-RU" sz="2400" b="1" dirty="0" err="1" smtClean="0">
                <a:solidFill>
                  <a:srgbClr val="000000"/>
                </a:solidFill>
                <a:latin typeface="Arial Narrow" pitchFamily="34" charset="0"/>
              </a:rPr>
              <a:t>а+с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&lt;0,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b&gt;0.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9" name="Управляющая кнопка: далее 48">
            <a:hlinkClick r:id="" action="ppaction://hlinkshowjump?jump=nextslide" highlightClick="1"/>
          </p:cNvPr>
          <p:cNvSpPr/>
          <p:nvPr/>
        </p:nvSpPr>
        <p:spPr>
          <a:xfrm>
            <a:off x="1187624" y="537321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2483768" y="4365104"/>
          <a:ext cx="87607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Формула" r:id="rId19" imgW="380880" imgH="393480" progId="Equation.3">
                  <p:embed/>
                </p:oleObj>
              </mc:Choice>
              <mc:Fallback>
                <p:oleObj name="Формула" r:id="rId19" imgW="3808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365104"/>
                        <a:ext cx="876074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5406951" y="4398963"/>
          <a:ext cx="107791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Формула" r:id="rId21" imgW="469800" imgH="431640" progId="Equation.3">
                  <p:embed/>
                </p:oleObj>
              </mc:Choice>
              <mc:Fallback>
                <p:oleObj name="Формула" r:id="rId21" imgW="46980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951" y="4398963"/>
                        <a:ext cx="1077912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4211960" y="537321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1" grpId="0" animBg="1"/>
      <p:bldP spid="42" grpId="0" animBg="1"/>
      <p:bldP spid="43" grpId="0" animBg="1"/>
      <p:bldP spid="31" grpId="0" animBg="1"/>
      <p:bldP spid="32" grpId="0" animBg="1"/>
      <p:bldP spid="33" grpId="0" animBg="1"/>
      <p:bldP spid="47" grpId="0" animBg="1"/>
      <p:bldP spid="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15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5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Произведение двух отрицательных чисел дает положительный результат.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196752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1988840"/>
            <a:ext cx="8064500" cy="1080120"/>
          </a:xfrm>
          <a:prstGeom prst="homePlate">
            <a:avLst>
              <a:gd name="adj" fmla="val 37052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Чем число на координатной (числовой) прямой дальше от нуля, тем больше его модуль.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060847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3140968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Частное двух отрицательных чисел дает положительный результат.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212975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4005064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Сумма двух отрицательных чисел дает отрицательный результат.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077071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>
            <a:off x="179512" y="4869160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Любое отрицательное число меньше любого положительного числа.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8" name="Управляющая кнопка: домой 17">
            <a:hlinkClick r:id="" action="ppaction://hlinkshowjump?jump=previousslide" highlightClick="1"/>
          </p:cNvPr>
          <p:cNvSpPr/>
          <p:nvPr/>
        </p:nvSpPr>
        <p:spPr>
          <a:xfrm>
            <a:off x="8316416" y="4941167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(3)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912768" cy="1008112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Расположите в порядке возрастания числа а-1;    ; а. </a:t>
            </a: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555776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3131840" y="2492896"/>
            <a:ext cx="3744416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a&gt;0, a&lt;1.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7092280" y="1124744"/>
            <a:ext cx="1944216" cy="316835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.</a:t>
            </a:r>
          </a:p>
          <a:p>
            <a:pPr marL="457200" indent="-457200">
              <a:buFont typeface="+mj-lt"/>
              <a:buAutoNum type="arabicPeriod" startAt="4"/>
              <a:defRPr/>
            </a:pP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79512" y="2780928"/>
            <a:ext cx="27363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403648" y="2708920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907704" y="2348880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348880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331640" y="2420888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Прямая соединительная линия 33"/>
          <p:cNvCxnSpPr/>
          <p:nvPr/>
        </p:nvCxnSpPr>
        <p:spPr>
          <a:xfrm flipV="1">
            <a:off x="899592" y="2708920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051720" y="2708920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55576" y="2348880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2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348880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Скругленный прямоугольник 40"/>
          <p:cNvSpPr/>
          <p:nvPr/>
        </p:nvSpPr>
        <p:spPr>
          <a:xfrm>
            <a:off x="323528" y="3356992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-1 &lt;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23528" y="4077072"/>
            <a:ext cx="2016224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2555776" y="414908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347864" y="3356992"/>
            <a:ext cx="345638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а левее единицы.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47864" y="4077072"/>
            <a:ext cx="3456384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а –                     правильная дробь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524328" y="1052736"/>
          <a:ext cx="1295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Формула" r:id="rId11" imgW="609480" imgH="393480" progId="Equation.3">
                  <p:embed/>
                </p:oleObj>
              </mc:Choice>
              <mc:Fallback>
                <p:oleObj name="Формула" r:id="rId11" imgW="6094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1052736"/>
                        <a:ext cx="1295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946150" y="4004370"/>
          <a:ext cx="6334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Формула" r:id="rId13" imgW="355320" imgH="393480" progId="Equation.3">
                  <p:embed/>
                </p:oleObj>
              </mc:Choice>
              <mc:Fallback>
                <p:oleObj name="Формула" r:id="rId13" imgW="3553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4004370"/>
                        <a:ext cx="63341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6228184" y="1484784"/>
          <a:ext cx="24302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Формула" r:id="rId15" imgW="152280" imgH="393480" progId="Equation.3">
                  <p:embed/>
                </p:oleObj>
              </mc:Choice>
              <mc:Fallback>
                <p:oleObj name="Формула" r:id="rId15" imgW="15228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484784"/>
                        <a:ext cx="243027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7524328" y="1772816"/>
          <a:ext cx="13223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Формула" r:id="rId17" imgW="622080" imgH="393480" progId="Equation.3">
                  <p:embed/>
                </p:oleObj>
              </mc:Choice>
              <mc:Fallback>
                <p:oleObj name="Формула" r:id="rId17" imgW="6220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1772816"/>
                        <a:ext cx="132238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7596336" y="2564904"/>
          <a:ext cx="13223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7" name="Формула" r:id="rId19" imgW="622080" imgH="393480" progId="Equation.3">
                  <p:embed/>
                </p:oleObj>
              </mc:Choice>
              <mc:Fallback>
                <p:oleObj name="Формула" r:id="rId19" imgW="6220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2564904"/>
                        <a:ext cx="1322387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7596336" y="3212976"/>
          <a:ext cx="1295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Формула" r:id="rId21" imgW="609480" imgH="393480" progId="Equation.3">
                  <p:embed/>
                </p:oleObj>
              </mc:Choice>
              <mc:Fallback>
                <p:oleObj name="Формула" r:id="rId21" imgW="6094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212976"/>
                        <a:ext cx="1295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Управляющая кнопка: далее 39">
            <a:hlinkClick r:id="" action="ppaction://hlinkshowjump?jump=nextslide" highlightClick="1"/>
          </p:cNvPr>
          <p:cNvSpPr/>
          <p:nvPr/>
        </p:nvSpPr>
        <p:spPr>
          <a:xfrm>
            <a:off x="395536" y="508518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115616" y="4941168"/>
            <a:ext cx="6264696" cy="72008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неправильная дробь больше единицы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1" grpId="0" animBg="1"/>
      <p:bldP spid="42" grpId="0" animBg="1"/>
      <p:bldP spid="31" grpId="0" animBg="1"/>
      <p:bldP spid="32" grpId="0" animBg="1"/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17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из меньшего числа вычесть большее, то получится отрицательное число.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Числа а и        - взаимно обратные числа.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843808" y="2420888"/>
          <a:ext cx="2714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Формула" r:id="rId4" imgW="152280" imgH="393480" progId="Equation.3">
                  <p:embed/>
                </p:oleObj>
              </mc:Choice>
              <mc:Fallback>
                <p:oleObj name="Формула" r:id="rId4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420888"/>
                        <a:ext cx="27146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ятиугольник 10"/>
          <p:cNvSpPr/>
          <p:nvPr/>
        </p:nvSpPr>
        <p:spPr>
          <a:xfrm>
            <a:off x="179512" y="342900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данное число – правильная дробь, то ему взаимно обратное число – неправильная дробь.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2" name="Управляющая кнопка: домой 11">
            <a:hlinkClick r:id="" action="ppaction://hlinkshowjump?jump=previousslide" highlightClick="1"/>
          </p:cNvPr>
          <p:cNvSpPr/>
          <p:nvPr/>
        </p:nvSpPr>
        <p:spPr>
          <a:xfrm>
            <a:off x="8316416" y="364502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(4)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912768" cy="1008112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Расположите в порядке убывания числа а; -а; 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 </a:t>
            </a: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043608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3131840" y="2492896"/>
            <a:ext cx="4104456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a&lt;0, 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&lt;1.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7164288" y="1124744"/>
            <a:ext cx="1872208" cy="2880320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-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а; а; 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-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а; 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;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а.</a:t>
            </a:r>
            <a:endParaRPr lang="en-US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²; -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а; а. 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а; 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²; -а.</a:t>
            </a:r>
            <a:endParaRPr lang="en-US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 startAt="4"/>
              <a:defRPr/>
            </a:pP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23528" y="2780928"/>
            <a:ext cx="24482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899592" y="2708920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691680" y="2348880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348880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827584" y="2420888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420888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Прямая соединительная линия 33"/>
          <p:cNvCxnSpPr/>
          <p:nvPr/>
        </p:nvCxnSpPr>
        <p:spPr>
          <a:xfrm flipV="1">
            <a:off x="683568" y="2708920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259632" y="2708920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15616" y="2348880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348880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Скругленный прямоугольник 40"/>
          <p:cNvSpPr/>
          <p:nvPr/>
        </p:nvSpPr>
        <p:spPr>
          <a:xfrm>
            <a:off x="1763688" y="3356992"/>
            <a:ext cx="1512168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-a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&gt;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323528" y="407707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115616" y="4077072"/>
            <a:ext cx="1368152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&gt;0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         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0" name="Управляющая кнопка: далее 39">
            <a:hlinkClick r:id="" action="ppaction://hlinkshowjump?jump=nextslide" highlightClick="1"/>
          </p:cNvPr>
          <p:cNvSpPr/>
          <p:nvPr/>
        </p:nvSpPr>
        <p:spPr>
          <a:xfrm>
            <a:off x="5652120" y="486916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4797152"/>
            <a:ext cx="5256584" cy="64807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&lt;1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, то а – дробь правильная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1835696" y="2708920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467544" y="2348880"/>
          <a:ext cx="3302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Формула" r:id="rId11" imgW="164880" imgH="164880" progId="Equation.3">
                  <p:embed/>
                </p:oleObj>
              </mc:Choice>
              <mc:Fallback>
                <p:oleObj name="Формула" r:id="rId11" imgW="164880" imgH="1648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348880"/>
                        <a:ext cx="3302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323528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300192" y="4869160"/>
            <a:ext cx="1584176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err="1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ru-RU" sz="2400" b="1" dirty="0" err="1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cs typeface="Calibri"/>
              </a:rPr>
              <a:t>²|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&lt;|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а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cs typeface="Calibri"/>
              </a:rPr>
              <a:t>|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         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1" grpId="0" animBg="1"/>
      <p:bldP spid="32" grpId="0" animBg="1"/>
      <p:bldP spid="44" grpId="0" animBg="1"/>
      <p:bldP spid="3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19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5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 и –а   – противоположные числа.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196752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060848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данное число положительное, то противоположное ему число - отрицательное.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132855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2996952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Квадрат любого числа есть число неотрицательное.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068959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3933056"/>
            <a:ext cx="8064500" cy="792088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число умножить на правильную дробь, то оно уменьшается.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005063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(2)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696744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верное: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4283968" y="292494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251520" y="2852936"/>
            <a:ext cx="3456384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 5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6,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948264" y="1124744"/>
            <a:ext cx="2016224" cy="151216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– 6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&gt; 0</a:t>
            </a: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4 – а &gt; 0</a:t>
            </a: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5 – а &lt; 0</a:t>
            </a: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3 &lt;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95536" y="2492896"/>
            <a:ext cx="4320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707904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043608" y="2060848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60848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3635896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53955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11561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69168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41987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26774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84380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399593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0213" y="2047875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2047875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Объект 2"/>
          <p:cNvSpPr>
            <a:spLocks noGrp="1"/>
          </p:cNvSpPr>
          <p:nvPr/>
        </p:nvSpPr>
        <p:spPr bwMode="auto">
          <a:xfrm>
            <a:off x="3707904" y="2852936"/>
            <a:ext cx="577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220072" y="28529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– 6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0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220072" y="357301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 startAt="2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4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0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220072" y="429309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 startAt="3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5 – а &lt; 0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220072" y="501317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 startAt="4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3 &gt;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4355976" y="508518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0" grpId="0"/>
      <p:bldP spid="41" grpId="0" animBg="1"/>
      <p:bldP spid="42" grpId="0" animBg="1"/>
      <p:bldP spid="43" grpId="0" animBg="1"/>
      <p:bldP spid="4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(5)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552728" cy="1008112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Про числа а и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b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известно, что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a&lt;b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 Из следующих неравенств выберите верное: </a:t>
            </a: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4139952" y="2420888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804248" y="1124744"/>
            <a:ext cx="2232248" cy="273630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endParaRPr lang="en-US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 startAt="4"/>
              <a:defRPr/>
            </a:pP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979712" y="2276872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092280" y="1196752"/>
          <a:ext cx="1845568" cy="2458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3" name="Формула" r:id="rId5" imgW="1002960" imgH="1295280" progId="Equation.3">
                  <p:embed/>
                </p:oleObj>
              </mc:Choice>
              <mc:Fallback>
                <p:oleObj name="Формула" r:id="rId5" imgW="1002960" imgH="1295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1196752"/>
                        <a:ext cx="1845568" cy="24580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051720" y="2276872"/>
          <a:ext cx="18446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Формула" r:id="rId7" imgW="1002960" imgH="393480" progId="Equation.3">
                  <p:embed/>
                </p:oleObj>
              </mc:Choice>
              <mc:Fallback>
                <p:oleObj name="Формула" r:id="rId7" imgW="10029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276872"/>
                        <a:ext cx="184467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4716016" y="2420888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771800" y="3212976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987824" y="3212976"/>
          <a:ext cx="1541462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5" name="Формула" r:id="rId9" imgW="838080" imgH="393480" progId="Equation.3">
                  <p:embed/>
                </p:oleObj>
              </mc:Choice>
              <mc:Fallback>
                <p:oleObj name="Формула" r:id="rId9" imgW="8380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1541462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2051720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771800" y="4149080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3131840" y="4293096"/>
          <a:ext cx="11906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Формула" r:id="rId11" imgW="647640" imgH="228600" progId="Equation.3">
                  <p:embed/>
                </p:oleObj>
              </mc:Choice>
              <mc:Fallback>
                <p:oleObj name="Формула" r:id="rId11" imgW="64764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293096"/>
                        <a:ext cx="11906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Управляющая кнопка: далее 42">
            <a:hlinkClick r:id="" action="ppaction://hlinkshowjump?jump=nextslide" highlightClick="1"/>
          </p:cNvPr>
          <p:cNvSpPr/>
          <p:nvPr/>
        </p:nvSpPr>
        <p:spPr>
          <a:xfrm>
            <a:off x="2051720" y="429309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6" name="Управляющая кнопка: далее 45">
            <a:hlinkClick r:id="" action="ppaction://hlinkshowjump?jump=nextslide" highlightClick="1"/>
          </p:cNvPr>
          <p:cNvSpPr/>
          <p:nvPr/>
        </p:nvSpPr>
        <p:spPr>
          <a:xfrm>
            <a:off x="2051720" y="522920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771800" y="5085184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a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b &lt;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7" grpId="0" animBg="1"/>
      <p:bldP spid="39" grpId="0" animBg="1"/>
      <p:bldP spid="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21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к обеим частям неравенства прибавить одно и то же число, то получим равносильное неравенство.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обе части неравенства разделить на одно и то же положительное число, то получим равносильное неравенство, при этом знак неравенства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 изменится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342900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обе части неравенства разделить на одно и то же отрицательное число, при этом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изменить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знак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неравенства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то получим равносильное неравенство.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64502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4581129"/>
            <a:ext cx="8064500" cy="648071"/>
          </a:xfrm>
          <a:prstGeom prst="homePlate">
            <a:avLst>
              <a:gd name="adj" fmla="val 7987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Нечетная степень числа сохраняет его знак.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58112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>
            <a:off x="179512" y="5301209"/>
            <a:ext cx="8064500" cy="936104"/>
          </a:xfrm>
          <a:prstGeom prst="homePlate">
            <a:avLst>
              <a:gd name="adj" fmla="val 5344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из меньшего числа вычесть большее, то получится отрицательное число.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8" name="Управляющая кнопка: домой 17">
            <a:hlinkClick r:id="" action="ppaction://hlinkshowjump?jump=previousslide" highlightClick="1"/>
          </p:cNvPr>
          <p:cNvSpPr/>
          <p:nvPr/>
        </p:nvSpPr>
        <p:spPr>
          <a:xfrm>
            <a:off x="8316416" y="544522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(6)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552728" cy="1008112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Про числа а и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b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известно, что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a&lt;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0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</a:rPr>
              <a:t>&lt;b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. Из следующих неравенств выберите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неверное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: </a:t>
            </a: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611560" y="249289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804248" y="1124744"/>
            <a:ext cx="2232248" cy="273630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endParaRPr lang="en-US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 startAt="4"/>
              <a:defRPr/>
            </a:pP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331640" y="2276872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6804248" y="1052736"/>
          <a:ext cx="2124075" cy="27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Формула" r:id="rId5" imgW="1155600" imgH="1473120" progId="Equation.3">
                  <p:embed/>
                </p:oleObj>
              </mc:Choice>
              <mc:Fallback>
                <p:oleObj name="Формула" r:id="rId5" imgW="1155600" imgH="14731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1052736"/>
                        <a:ext cx="2124075" cy="2795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763688" y="2492896"/>
          <a:ext cx="10985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Формула" r:id="rId7" imgW="596880" imgH="228600" progId="Equation.3">
                  <p:embed/>
                </p:oleObj>
              </mc:Choice>
              <mc:Fallback>
                <p:oleObj name="Формула" r:id="rId7" imgW="59688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492896"/>
                        <a:ext cx="109855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Скругленный прямоугольник 36"/>
          <p:cNvSpPr/>
          <p:nvPr/>
        </p:nvSpPr>
        <p:spPr>
          <a:xfrm>
            <a:off x="1259632" y="3212976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1331640" y="3212976"/>
          <a:ext cx="193833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Формула" r:id="rId9" imgW="1054080" imgH="393480" progId="Equation.3">
                  <p:embed/>
                </p:oleObj>
              </mc:Choice>
              <mc:Fallback>
                <p:oleObj name="Формула" r:id="rId9" imgW="10540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212976"/>
                        <a:ext cx="1938338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611560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979712" y="4149080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2123728" y="4149080"/>
          <a:ext cx="12366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Формула" r:id="rId11" imgW="672840" imgH="393480" progId="Equation.3">
                  <p:embed/>
                </p:oleObj>
              </mc:Choice>
              <mc:Fallback>
                <p:oleObj name="Формула" r:id="rId11" imgW="6728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49080"/>
                        <a:ext cx="1236663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Управляющая кнопка: далее 42">
            <a:hlinkClick r:id="" action="ppaction://hlinkshowjump?jump=nextslide" highlightClick="1"/>
          </p:cNvPr>
          <p:cNvSpPr/>
          <p:nvPr/>
        </p:nvSpPr>
        <p:spPr>
          <a:xfrm>
            <a:off x="611560" y="429309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6" name="Управляющая кнопка: далее 45">
            <a:hlinkClick r:id="" action="ppaction://hlinkshowjump?jump=nextslide" highlightClick="1"/>
          </p:cNvPr>
          <p:cNvSpPr/>
          <p:nvPr/>
        </p:nvSpPr>
        <p:spPr>
          <a:xfrm>
            <a:off x="611560" y="522920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331640" y="5085184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91880" y="2276872"/>
            <a:ext cx="309634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Так как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a&lt;0, b&gt;0.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3851920" y="342900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572000" y="3212976"/>
            <a:ext cx="201622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4788024" y="3212976"/>
          <a:ext cx="156368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Формула" r:id="rId13" imgW="850680" imgH="393480" progId="Equation.3">
                  <p:embed/>
                </p:oleObj>
              </mc:Choice>
              <mc:Fallback>
                <p:oleObj name="Формула" r:id="rId13" imgW="8506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212976"/>
                        <a:ext cx="1563688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Объект 2"/>
          <p:cNvSpPr>
            <a:spLocks noGrp="1"/>
          </p:cNvSpPr>
          <p:nvPr/>
        </p:nvSpPr>
        <p:spPr bwMode="auto">
          <a:xfrm>
            <a:off x="3347864" y="3429000"/>
            <a:ext cx="432048" cy="43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1259632" y="429309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1773238" y="5157788"/>
          <a:ext cx="10731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Формула" r:id="rId15" imgW="583920" imgH="393480" progId="Equation.3">
                  <p:embed/>
                </p:oleObj>
              </mc:Choice>
              <mc:Fallback>
                <p:oleObj name="Формула" r:id="rId15" imgW="5839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5157788"/>
                        <a:ext cx="107315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Скругленный прямоугольник 30"/>
          <p:cNvSpPr/>
          <p:nvPr/>
        </p:nvSpPr>
        <p:spPr>
          <a:xfrm>
            <a:off x="3491880" y="5085184"/>
            <a:ext cx="3096344" cy="79208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Так как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a&lt;0, b&gt;0.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7" grpId="0" animBg="1"/>
      <p:bldP spid="39" grpId="0" animBg="1"/>
      <p:bldP spid="47" grpId="0" animBg="1"/>
      <p:bldP spid="23" grpId="0" animBg="1"/>
      <p:bldP spid="25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23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Произведение двух чисел с разными знаками дает отрицательный результат.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3"/>
            <a:ext cx="8064500" cy="648072"/>
          </a:xfrm>
          <a:prstGeom prst="homePlate">
            <a:avLst>
              <a:gd name="adj" fmla="val 7821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По свойству транзитивности, если 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a&lt;0&lt;b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то 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a&lt;b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276872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299695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обе части неравенства умножить или разделить на -1, то знак неравенства изменится на противоположный..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21297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4149081"/>
            <a:ext cx="8064500" cy="864096"/>
          </a:xfrm>
          <a:prstGeom prst="homePlate">
            <a:avLst>
              <a:gd name="adj" fmla="val 61205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то                 . 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36510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427984" y="4149080"/>
          <a:ext cx="86409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9" name="Формула" r:id="rId4" imgW="406080" imgH="393480" progId="Equation.3">
                  <p:embed/>
                </p:oleObj>
              </mc:Choice>
              <mc:Fallback>
                <p:oleObj name="Формула" r:id="rId4" imgW="4060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149080"/>
                        <a:ext cx="864096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ятиугольник 17"/>
          <p:cNvSpPr/>
          <p:nvPr/>
        </p:nvSpPr>
        <p:spPr>
          <a:xfrm>
            <a:off x="179512" y="5085184"/>
            <a:ext cx="8064500" cy="1080120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обе части неравенства разделить или умножить на положительное число, то получим равносильное неравенство, при этом знак неравенства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 меняется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9" name="Управляющая кнопка: домой 18">
            <a:hlinkClick r:id="" action="ppaction://hlinkshowjump?jump=previousslide" highlightClick="1"/>
          </p:cNvPr>
          <p:cNvSpPr/>
          <p:nvPr/>
        </p:nvSpPr>
        <p:spPr>
          <a:xfrm>
            <a:off x="8316416" y="530120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ятиугольник 19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Частное двух чисел с разными знаками дает отрицательный результат.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(1)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2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8928992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Про целое число </a:t>
            </a:r>
            <a:r>
              <a:rPr lang="ru-RU" sz="2400" b="1" dirty="0" err="1" smtClean="0">
                <a:solidFill>
                  <a:srgbClr val="000000"/>
                </a:solidFill>
                <a:latin typeface="Arial Narrow" pitchFamily="34" charset="0"/>
              </a:rPr>
              <a:t>х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известно, что оно больше 12, меньше 17 и делится на 3. Найдите это число.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971600" y="2348880"/>
            <a:ext cx="3168352" cy="64807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3х - число, кратное 3.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71600" y="3212976"/>
            <a:ext cx="7416824" cy="64807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Между числами 12 и 17 находятся числа 13, 14, 15, 16. 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4283968" y="2420888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71600" y="4149080"/>
            <a:ext cx="7416824" cy="86409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Из чисел 13, 14, 15, 16 делится на 3 только число 15 (исходя из таблицы умножения).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25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Числа, кратные 3  - это числа, которые делятся на 3.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(4)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" action="ppaction://hlinkshowjump?jump=endshow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8928992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Про целое число </a:t>
            </a:r>
            <a:r>
              <a:rPr lang="ru-RU" sz="2400" b="1" dirty="0" err="1" smtClean="0">
                <a:solidFill>
                  <a:srgbClr val="000000"/>
                </a:solidFill>
                <a:latin typeface="Arial Narrow" pitchFamily="34" charset="0"/>
              </a:rPr>
              <a:t>х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известно, что оно больше 21, меньше 42, делится на 3 и дает при делении на 7 остаток 1. Найдите это число.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36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6948264" y="213285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2132856"/>
            <a:ext cx="6624736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Число </a:t>
            </a:r>
            <a:r>
              <a:rPr lang="ru-RU" sz="2400" b="1" dirty="0" err="1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х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– это делимое при делении с остатком,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9512" y="2708920"/>
            <a:ext cx="5256584" cy="64807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Составим неравенство, чтобы найти </a:t>
            </a:r>
          </a:p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порядковый номер искомого числа: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99592" y="4005064"/>
            <a:ext cx="273630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20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7x 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4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1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99592" y="4581128"/>
            <a:ext cx="2736304" cy="648072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590030" y="4508500"/>
          <a:ext cx="12842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Формула" r:id="rId4" imgW="812520" imgH="393480" progId="Equation.3">
                  <p:embed/>
                </p:oleObj>
              </mc:Choice>
              <mc:Fallback>
                <p:oleObj name="Формула" r:id="rId4" imgW="8125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030" y="4508500"/>
                        <a:ext cx="1284288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Скругленный прямоугольник 17"/>
          <p:cNvSpPr/>
          <p:nvPr/>
        </p:nvSpPr>
        <p:spPr>
          <a:xfrm>
            <a:off x="899592" y="5301208"/>
            <a:ext cx="2736304" cy="43204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Значит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n=3;4;5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9592" y="3429000"/>
            <a:ext cx="273630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21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7x+1 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42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51520" y="400506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251520" y="465313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5868144" y="3429000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067944" y="3429000"/>
            <a:ext cx="165618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7∙3+1=22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851920" y="3429000"/>
            <a:ext cx="0" cy="2304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6588224" y="3429000"/>
            <a:ext cx="129614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2+2=4</a:t>
            </a:r>
          </a:p>
        </p:txBody>
      </p:sp>
      <p:sp>
        <p:nvSpPr>
          <p:cNvPr id="33" name="Полилиния 32"/>
          <p:cNvSpPr/>
          <p:nvPr/>
        </p:nvSpPr>
        <p:spPr>
          <a:xfrm>
            <a:off x="7380312" y="2924944"/>
            <a:ext cx="1601056" cy="720080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22068 w 1368152"/>
              <a:gd name="connsiteY0" fmla="*/ 932256 h 828672"/>
              <a:gd name="connsiteX1" fmla="*/ 399049 w 1368152"/>
              <a:gd name="connsiteY1" fmla="*/ 955275 h 828672"/>
              <a:gd name="connsiteX2" fmla="*/ 376030 w 1368152"/>
              <a:gd name="connsiteY2" fmla="*/ 932256 h 828672"/>
              <a:gd name="connsiteX3" fmla="*/ 399049 w 1368152"/>
              <a:gd name="connsiteY3" fmla="*/ 909237 h 828672"/>
              <a:gd name="connsiteX4" fmla="*/ 422068 w 1368152"/>
              <a:gd name="connsiteY4" fmla="*/ 932256 h 828672"/>
              <a:gd name="connsiteX0" fmla="*/ 460590 w 1368152"/>
              <a:gd name="connsiteY0" fmla="*/ 904085 h 828672"/>
              <a:gd name="connsiteX1" fmla="*/ 414553 w 1368152"/>
              <a:gd name="connsiteY1" fmla="*/ 950122 h 828672"/>
              <a:gd name="connsiteX2" fmla="*/ 368516 w 1368152"/>
              <a:gd name="connsiteY2" fmla="*/ 904085 h 828672"/>
              <a:gd name="connsiteX3" fmla="*/ 414553 w 1368152"/>
              <a:gd name="connsiteY3" fmla="*/ 858048 h 828672"/>
              <a:gd name="connsiteX4" fmla="*/ 460590 w 1368152"/>
              <a:gd name="connsiteY4" fmla="*/ 904085 h 828672"/>
              <a:gd name="connsiteX0" fmla="*/ 521308 w 1368152"/>
              <a:gd name="connsiteY0" fmla="*/ 835581 h 828672"/>
              <a:gd name="connsiteX1" fmla="*/ 452252 w 1368152"/>
              <a:gd name="connsiteY1" fmla="*/ 904637 h 828672"/>
              <a:gd name="connsiteX2" fmla="*/ 383196 w 1368152"/>
              <a:gd name="connsiteY2" fmla="*/ 835581 h 828672"/>
              <a:gd name="connsiteX3" fmla="*/ 452252 w 1368152"/>
              <a:gd name="connsiteY3" fmla="*/ 766525 h 828672"/>
              <a:gd name="connsiteX4" fmla="*/ 521308 w 1368152"/>
              <a:gd name="connsiteY4" fmla="*/ 835581 h 828672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4113 w 43733"/>
              <a:gd name="connsiteY0" fmla="*/ 14830 h 50260"/>
              <a:gd name="connsiteX1" fmla="*/ 5836 w 43733"/>
              <a:gd name="connsiteY1" fmla="*/ 7367 h 50260"/>
              <a:gd name="connsiteX2" fmla="*/ 14218 w 43733"/>
              <a:gd name="connsiteY2" fmla="*/ 5662 h 50260"/>
              <a:gd name="connsiteX3" fmla="*/ 22669 w 43733"/>
              <a:gd name="connsiteY3" fmla="*/ 3892 h 50260"/>
              <a:gd name="connsiteX4" fmla="*/ 25962 w 43733"/>
              <a:gd name="connsiteY4" fmla="*/ 660 h 50260"/>
              <a:gd name="connsiteX5" fmla="*/ 30046 w 43733"/>
              <a:gd name="connsiteY5" fmla="*/ 2941 h 50260"/>
              <a:gd name="connsiteX6" fmla="*/ 35676 w 43733"/>
              <a:gd name="connsiteY6" fmla="*/ 1150 h 50260"/>
              <a:gd name="connsiteX7" fmla="*/ 38531 w 43733"/>
              <a:gd name="connsiteY7" fmla="*/ 6036 h 50260"/>
              <a:gd name="connsiteX8" fmla="*/ 42195 w 43733"/>
              <a:gd name="connsiteY8" fmla="*/ 10778 h 50260"/>
              <a:gd name="connsiteX9" fmla="*/ 42031 w 43733"/>
              <a:gd name="connsiteY9" fmla="*/ 15920 h 50260"/>
              <a:gd name="connsiteX10" fmla="*/ 43229 w 43733"/>
              <a:gd name="connsiteY10" fmla="*/ 23782 h 50260"/>
              <a:gd name="connsiteX11" fmla="*/ 37617 w 43733"/>
              <a:gd name="connsiteY11" fmla="*/ 30664 h 50260"/>
              <a:gd name="connsiteX12" fmla="*/ 35608 w 43733"/>
              <a:gd name="connsiteY12" fmla="*/ 36561 h 50260"/>
              <a:gd name="connsiteX13" fmla="*/ 28768 w 43733"/>
              <a:gd name="connsiteY13" fmla="*/ 37275 h 50260"/>
              <a:gd name="connsiteX14" fmla="*/ 23880 w 43733"/>
              <a:gd name="connsiteY14" fmla="*/ 43566 h 50260"/>
              <a:gd name="connsiteX15" fmla="*/ 16693 w 43733"/>
              <a:gd name="connsiteY15" fmla="*/ 39726 h 50260"/>
              <a:gd name="connsiteX16" fmla="*/ 6017 w 43733"/>
              <a:gd name="connsiteY16" fmla="*/ 35932 h 50260"/>
              <a:gd name="connsiteX17" fmla="*/ 1323 w 43733"/>
              <a:gd name="connsiteY17" fmla="*/ 31710 h 50260"/>
              <a:gd name="connsiteX18" fmla="*/ 2326 w 43733"/>
              <a:gd name="connsiteY18" fmla="*/ 26011 h 50260"/>
              <a:gd name="connsiteX19" fmla="*/ 208 w 43733"/>
              <a:gd name="connsiteY19" fmla="*/ 20164 h 50260"/>
              <a:gd name="connsiteX20" fmla="*/ 4076 w 43733"/>
              <a:gd name="connsiteY20" fmla="*/ 14967 h 50260"/>
              <a:gd name="connsiteX21" fmla="*/ 4113 w 43733"/>
              <a:gd name="connsiteY21" fmla="*/ 14830 h 50260"/>
              <a:gd name="connsiteX0" fmla="*/ 428814 w 1385032"/>
              <a:gd name="connsiteY0" fmla="*/ 941080 h 964099"/>
              <a:gd name="connsiteX1" fmla="*/ 405795 w 1385032"/>
              <a:gd name="connsiteY1" fmla="*/ 964099 h 964099"/>
              <a:gd name="connsiteX2" fmla="*/ 382776 w 1385032"/>
              <a:gd name="connsiteY2" fmla="*/ 941080 h 964099"/>
              <a:gd name="connsiteX3" fmla="*/ 405795 w 1385032"/>
              <a:gd name="connsiteY3" fmla="*/ 918061 h 964099"/>
              <a:gd name="connsiteX4" fmla="*/ 428814 w 1385032"/>
              <a:gd name="connsiteY4" fmla="*/ 941080 h 964099"/>
              <a:gd name="connsiteX0" fmla="*/ 467336 w 1385032"/>
              <a:gd name="connsiteY0" fmla="*/ 912909 h 964099"/>
              <a:gd name="connsiteX1" fmla="*/ 421299 w 1385032"/>
              <a:gd name="connsiteY1" fmla="*/ 958946 h 964099"/>
              <a:gd name="connsiteX2" fmla="*/ 375262 w 1385032"/>
              <a:gd name="connsiteY2" fmla="*/ 912909 h 964099"/>
              <a:gd name="connsiteX3" fmla="*/ 421299 w 1385032"/>
              <a:gd name="connsiteY3" fmla="*/ 866872 h 964099"/>
              <a:gd name="connsiteX4" fmla="*/ 467336 w 1385032"/>
              <a:gd name="connsiteY4" fmla="*/ 912909 h 964099"/>
              <a:gd name="connsiteX0" fmla="*/ 528054 w 1385032"/>
              <a:gd name="connsiteY0" fmla="*/ 844405 h 964099"/>
              <a:gd name="connsiteX1" fmla="*/ 458998 w 1385032"/>
              <a:gd name="connsiteY1" fmla="*/ 913461 h 964099"/>
              <a:gd name="connsiteX2" fmla="*/ 389942 w 1385032"/>
              <a:gd name="connsiteY2" fmla="*/ 844405 h 964099"/>
              <a:gd name="connsiteX3" fmla="*/ 458998 w 1385032"/>
              <a:gd name="connsiteY3" fmla="*/ 775349 h 964099"/>
              <a:gd name="connsiteX4" fmla="*/ 528054 w 1385032"/>
              <a:gd name="connsiteY4" fmla="*/ 844405 h 964099"/>
              <a:gd name="connsiteX0" fmla="*/ 4906 w 43733"/>
              <a:gd name="connsiteY0" fmla="*/ 26637 h 50260"/>
              <a:gd name="connsiteX1" fmla="*/ 2373 w 43733"/>
              <a:gd name="connsiteY1" fmla="*/ 25840 h 50260"/>
              <a:gd name="connsiteX2" fmla="*/ 7141 w 43733"/>
              <a:gd name="connsiteY2" fmla="*/ 35359 h 50260"/>
              <a:gd name="connsiteX3" fmla="*/ 6033 w 43733"/>
              <a:gd name="connsiteY3" fmla="*/ 35740 h 50260"/>
              <a:gd name="connsiteX4" fmla="*/ 16691 w 43733"/>
              <a:gd name="connsiteY4" fmla="*/ 39550 h 50260"/>
              <a:gd name="connsiteX5" fmla="*/ 16023 w 43733"/>
              <a:gd name="connsiteY5" fmla="*/ 37810 h 50260"/>
              <a:gd name="connsiteX6" fmla="*/ 29040 w 43733"/>
              <a:gd name="connsiteY6" fmla="*/ 35211 h 50260"/>
              <a:gd name="connsiteX7" fmla="*/ 28773 w 43733"/>
              <a:gd name="connsiteY7" fmla="*/ 37120 h 50260"/>
              <a:gd name="connsiteX8" fmla="*/ 36592 w 43733"/>
              <a:gd name="connsiteY8" fmla="*/ 30491 h 50260"/>
              <a:gd name="connsiteX9" fmla="*/ 37593 w 43733"/>
              <a:gd name="connsiteY9" fmla="*/ 30550 h 50260"/>
              <a:gd name="connsiteX10" fmla="*/ 42011 w 43733"/>
              <a:gd name="connsiteY10" fmla="*/ 15814 h 50260"/>
              <a:gd name="connsiteX11" fmla="*/ 40563 w 43733"/>
              <a:gd name="connsiteY11" fmla="*/ 18490 h 50260"/>
              <a:gd name="connsiteX12" fmla="*/ 38537 w 43733"/>
              <a:gd name="connsiteY12" fmla="*/ 5886 h 50260"/>
              <a:gd name="connsiteX13" fmla="*/ 38613 w 43733"/>
              <a:gd name="connsiteY13" fmla="*/ 7150 h 50260"/>
              <a:gd name="connsiteX14" fmla="*/ 29291 w 43733"/>
              <a:gd name="connsiteY14" fmla="*/ 4412 h 50260"/>
              <a:gd name="connsiteX15" fmla="*/ 30033 w 43733"/>
              <a:gd name="connsiteY15" fmla="*/ 2800 h 50260"/>
              <a:gd name="connsiteX16" fmla="*/ 22354 w 43733"/>
              <a:gd name="connsiteY16" fmla="*/ 5180 h 50260"/>
              <a:gd name="connsiteX17" fmla="*/ 22713 w 43733"/>
              <a:gd name="connsiteY17" fmla="*/ 3790 h 50260"/>
              <a:gd name="connsiteX18" fmla="*/ 14213 w 43733"/>
              <a:gd name="connsiteY18" fmla="*/ 5652 h 50260"/>
              <a:gd name="connsiteX19" fmla="*/ 15513 w 43733"/>
              <a:gd name="connsiteY19" fmla="*/ 7000 h 50260"/>
              <a:gd name="connsiteX20" fmla="*/ 4340 w 43733"/>
              <a:gd name="connsiteY20" fmla="*/ 16249 h 50260"/>
              <a:gd name="connsiteX21" fmla="*/ 4113 w 43733"/>
              <a:gd name="connsiteY21" fmla="*/ 14830 h 5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733" h="50260">
                <a:moveTo>
                  <a:pt x="4113" y="14830"/>
                </a:moveTo>
                <a:cubicBezTo>
                  <a:pt x="3842" y="12117"/>
                  <a:pt x="4474" y="9381"/>
                  <a:pt x="5836" y="7367"/>
                </a:cubicBezTo>
                <a:cubicBezTo>
                  <a:pt x="7988" y="4186"/>
                  <a:pt x="11477" y="3477"/>
                  <a:pt x="14218" y="5662"/>
                </a:cubicBezTo>
                <a:cubicBezTo>
                  <a:pt x="15891" y="1369"/>
                  <a:pt x="20127" y="482"/>
                  <a:pt x="22669" y="3892"/>
                </a:cubicBezTo>
                <a:cubicBezTo>
                  <a:pt x="23310" y="2143"/>
                  <a:pt x="24541" y="934"/>
                  <a:pt x="25962" y="660"/>
                </a:cubicBezTo>
                <a:cubicBezTo>
                  <a:pt x="27526" y="358"/>
                  <a:pt x="29088" y="1230"/>
                  <a:pt x="30046" y="2941"/>
                </a:cubicBezTo>
                <a:cubicBezTo>
                  <a:pt x="31428" y="727"/>
                  <a:pt x="33714" y="0"/>
                  <a:pt x="35676" y="1150"/>
                </a:cubicBezTo>
                <a:cubicBezTo>
                  <a:pt x="37171" y="2026"/>
                  <a:pt x="38243" y="3860"/>
                  <a:pt x="38531" y="6036"/>
                </a:cubicBezTo>
                <a:cubicBezTo>
                  <a:pt x="40259" y="6678"/>
                  <a:pt x="41635" y="8458"/>
                  <a:pt x="42195" y="10778"/>
                </a:cubicBezTo>
                <a:cubicBezTo>
                  <a:pt x="42602" y="12462"/>
                  <a:pt x="42544" y="14291"/>
                  <a:pt x="42031" y="15920"/>
                </a:cubicBezTo>
                <a:cubicBezTo>
                  <a:pt x="43292" y="18154"/>
                  <a:pt x="43733" y="21050"/>
                  <a:pt x="43229" y="23782"/>
                </a:cubicBezTo>
                <a:cubicBezTo>
                  <a:pt x="42559" y="27414"/>
                  <a:pt x="40341" y="30134"/>
                  <a:pt x="37617" y="30664"/>
                </a:cubicBezTo>
                <a:cubicBezTo>
                  <a:pt x="37604" y="32931"/>
                  <a:pt x="36871" y="35081"/>
                  <a:pt x="35608" y="36561"/>
                </a:cubicBezTo>
                <a:cubicBezTo>
                  <a:pt x="33689" y="38810"/>
                  <a:pt x="30917" y="39099"/>
                  <a:pt x="28768" y="37275"/>
                </a:cubicBezTo>
                <a:cubicBezTo>
                  <a:pt x="28073" y="40408"/>
                  <a:pt x="26212" y="42803"/>
                  <a:pt x="23880" y="43566"/>
                </a:cubicBezTo>
                <a:cubicBezTo>
                  <a:pt x="21132" y="44465"/>
                  <a:pt x="18264" y="42933"/>
                  <a:pt x="16693" y="39726"/>
                </a:cubicBezTo>
                <a:cubicBezTo>
                  <a:pt x="12985" y="42770"/>
                  <a:pt x="8169" y="41059"/>
                  <a:pt x="6017" y="35932"/>
                </a:cubicBezTo>
                <a:cubicBezTo>
                  <a:pt x="3903" y="36269"/>
                  <a:pt x="1918" y="34484"/>
                  <a:pt x="1323" y="31710"/>
                </a:cubicBezTo>
                <a:cubicBezTo>
                  <a:pt x="892" y="29703"/>
                  <a:pt x="1273" y="27537"/>
                  <a:pt x="2326" y="26011"/>
                </a:cubicBezTo>
                <a:cubicBezTo>
                  <a:pt x="832" y="24814"/>
                  <a:pt x="0" y="22517"/>
                  <a:pt x="208" y="20164"/>
                </a:cubicBezTo>
                <a:cubicBezTo>
                  <a:pt x="452" y="17409"/>
                  <a:pt x="2058" y="15251"/>
                  <a:pt x="4076" y="14967"/>
                </a:cubicBezTo>
                <a:cubicBezTo>
                  <a:pt x="4088" y="14921"/>
                  <a:pt x="4101" y="14876"/>
                  <a:pt x="4113" y="14830"/>
                </a:cubicBezTo>
                <a:close/>
              </a:path>
              <a:path w="1385032" h="964099">
                <a:moveTo>
                  <a:pt x="428814" y="941080"/>
                </a:moveTo>
                <a:cubicBezTo>
                  <a:pt x="428814" y="953793"/>
                  <a:pt x="418508" y="964099"/>
                  <a:pt x="405795" y="964099"/>
                </a:cubicBezTo>
                <a:cubicBezTo>
                  <a:pt x="393082" y="964099"/>
                  <a:pt x="382776" y="953793"/>
                  <a:pt x="382776" y="941080"/>
                </a:cubicBezTo>
                <a:cubicBezTo>
                  <a:pt x="382776" y="928367"/>
                  <a:pt x="393082" y="918061"/>
                  <a:pt x="405795" y="918061"/>
                </a:cubicBezTo>
                <a:cubicBezTo>
                  <a:pt x="418508" y="918061"/>
                  <a:pt x="428814" y="928367"/>
                  <a:pt x="428814" y="941080"/>
                </a:cubicBezTo>
                <a:close/>
              </a:path>
              <a:path w="1385032" h="964099">
                <a:moveTo>
                  <a:pt x="467336" y="912909"/>
                </a:moveTo>
                <a:cubicBezTo>
                  <a:pt x="467336" y="938335"/>
                  <a:pt x="446725" y="958946"/>
                  <a:pt x="421299" y="958946"/>
                </a:cubicBezTo>
                <a:cubicBezTo>
                  <a:pt x="395873" y="958946"/>
                  <a:pt x="375262" y="938335"/>
                  <a:pt x="375262" y="912909"/>
                </a:cubicBezTo>
                <a:cubicBezTo>
                  <a:pt x="375262" y="887483"/>
                  <a:pt x="395873" y="866872"/>
                  <a:pt x="421299" y="866872"/>
                </a:cubicBezTo>
                <a:cubicBezTo>
                  <a:pt x="446725" y="866872"/>
                  <a:pt x="467336" y="887483"/>
                  <a:pt x="467336" y="912909"/>
                </a:cubicBezTo>
                <a:close/>
              </a:path>
              <a:path w="1385032" h="964099">
                <a:moveTo>
                  <a:pt x="528054" y="844405"/>
                </a:moveTo>
                <a:cubicBezTo>
                  <a:pt x="528054" y="882544"/>
                  <a:pt x="497137" y="913461"/>
                  <a:pt x="458998" y="913461"/>
                </a:cubicBezTo>
                <a:cubicBezTo>
                  <a:pt x="420859" y="913461"/>
                  <a:pt x="389942" y="882544"/>
                  <a:pt x="389942" y="844405"/>
                </a:cubicBezTo>
                <a:cubicBezTo>
                  <a:pt x="389942" y="806266"/>
                  <a:pt x="420859" y="775349"/>
                  <a:pt x="458998" y="775349"/>
                </a:cubicBezTo>
                <a:cubicBezTo>
                  <a:pt x="497137" y="775349"/>
                  <a:pt x="528054" y="806266"/>
                  <a:pt x="528054" y="844405"/>
                </a:cubicBezTo>
                <a:close/>
              </a:path>
              <a:path w="43733" h="50260" fill="none" extrusionOk="0">
                <a:moveTo>
                  <a:pt x="4906" y="26637"/>
                </a:moveTo>
                <a:cubicBezTo>
                  <a:pt x="4022" y="26731"/>
                  <a:pt x="3138" y="26453"/>
                  <a:pt x="2373" y="25840"/>
                </a:cubicBezTo>
                <a:moveTo>
                  <a:pt x="7141" y="35359"/>
                </a:moveTo>
                <a:cubicBezTo>
                  <a:pt x="6786" y="35552"/>
                  <a:pt x="6413" y="35680"/>
                  <a:pt x="6033" y="35740"/>
                </a:cubicBezTo>
                <a:moveTo>
                  <a:pt x="16691" y="39550"/>
                </a:moveTo>
                <a:cubicBezTo>
                  <a:pt x="16424" y="39004"/>
                  <a:pt x="16200" y="38421"/>
                  <a:pt x="16023" y="37810"/>
                </a:cubicBezTo>
                <a:moveTo>
                  <a:pt x="29040" y="35211"/>
                </a:moveTo>
                <a:cubicBezTo>
                  <a:pt x="29001" y="35858"/>
                  <a:pt x="28911" y="36498"/>
                  <a:pt x="28773" y="37120"/>
                </a:cubicBezTo>
                <a:moveTo>
                  <a:pt x="36592" y="30491"/>
                </a:moveTo>
                <a:cubicBezTo>
                  <a:pt x="38596" y="31819"/>
                  <a:pt x="37611" y="27518"/>
                  <a:pt x="37593" y="30550"/>
                </a:cubicBezTo>
                <a:moveTo>
                  <a:pt x="42011" y="15814"/>
                </a:moveTo>
                <a:cubicBezTo>
                  <a:pt x="41686" y="16846"/>
                  <a:pt x="41191" y="17762"/>
                  <a:pt x="40563" y="18490"/>
                </a:cubicBezTo>
                <a:moveTo>
                  <a:pt x="38537" y="5886"/>
                </a:moveTo>
                <a:cubicBezTo>
                  <a:pt x="38592" y="6303"/>
                  <a:pt x="38618" y="6726"/>
                  <a:pt x="38613" y="7150"/>
                </a:cubicBezTo>
                <a:moveTo>
                  <a:pt x="29291" y="4412"/>
                </a:moveTo>
                <a:cubicBezTo>
                  <a:pt x="29480" y="3829"/>
                  <a:pt x="29729" y="3286"/>
                  <a:pt x="30033" y="2800"/>
                </a:cubicBezTo>
                <a:moveTo>
                  <a:pt x="22354" y="5180"/>
                </a:moveTo>
                <a:cubicBezTo>
                  <a:pt x="22431" y="4698"/>
                  <a:pt x="22552" y="4231"/>
                  <a:pt x="22713" y="3790"/>
                </a:cubicBezTo>
                <a:moveTo>
                  <a:pt x="14213" y="5652"/>
                </a:moveTo>
                <a:cubicBezTo>
                  <a:pt x="14685" y="6028"/>
                  <a:pt x="15121" y="6481"/>
                  <a:pt x="15513" y="7000"/>
                </a:cubicBezTo>
                <a:moveTo>
                  <a:pt x="4340" y="16249"/>
                </a:moveTo>
                <a:cubicBezTo>
                  <a:pt x="4237" y="15785"/>
                  <a:pt x="4161" y="15311"/>
                  <a:pt x="4113" y="14830"/>
                </a:cubicBezTo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делится на 3</a:t>
            </a:r>
            <a:endParaRPr lang="ru-RU" sz="1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067944" y="4293096"/>
            <a:ext cx="165618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7∙4+1=29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588224" y="4293096"/>
            <a:ext cx="129614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2+9=11</a:t>
            </a:r>
          </a:p>
        </p:txBody>
      </p:sp>
      <p:sp>
        <p:nvSpPr>
          <p:cNvPr id="36" name="Полилиния 35"/>
          <p:cNvSpPr/>
          <p:nvPr/>
        </p:nvSpPr>
        <p:spPr>
          <a:xfrm>
            <a:off x="7236296" y="3789040"/>
            <a:ext cx="1601056" cy="720080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22068 w 1368152"/>
              <a:gd name="connsiteY0" fmla="*/ 932256 h 828672"/>
              <a:gd name="connsiteX1" fmla="*/ 399049 w 1368152"/>
              <a:gd name="connsiteY1" fmla="*/ 955275 h 828672"/>
              <a:gd name="connsiteX2" fmla="*/ 376030 w 1368152"/>
              <a:gd name="connsiteY2" fmla="*/ 932256 h 828672"/>
              <a:gd name="connsiteX3" fmla="*/ 399049 w 1368152"/>
              <a:gd name="connsiteY3" fmla="*/ 909237 h 828672"/>
              <a:gd name="connsiteX4" fmla="*/ 422068 w 1368152"/>
              <a:gd name="connsiteY4" fmla="*/ 932256 h 828672"/>
              <a:gd name="connsiteX0" fmla="*/ 460590 w 1368152"/>
              <a:gd name="connsiteY0" fmla="*/ 904085 h 828672"/>
              <a:gd name="connsiteX1" fmla="*/ 414553 w 1368152"/>
              <a:gd name="connsiteY1" fmla="*/ 950122 h 828672"/>
              <a:gd name="connsiteX2" fmla="*/ 368516 w 1368152"/>
              <a:gd name="connsiteY2" fmla="*/ 904085 h 828672"/>
              <a:gd name="connsiteX3" fmla="*/ 414553 w 1368152"/>
              <a:gd name="connsiteY3" fmla="*/ 858048 h 828672"/>
              <a:gd name="connsiteX4" fmla="*/ 460590 w 1368152"/>
              <a:gd name="connsiteY4" fmla="*/ 904085 h 828672"/>
              <a:gd name="connsiteX0" fmla="*/ 521308 w 1368152"/>
              <a:gd name="connsiteY0" fmla="*/ 835581 h 828672"/>
              <a:gd name="connsiteX1" fmla="*/ 452252 w 1368152"/>
              <a:gd name="connsiteY1" fmla="*/ 904637 h 828672"/>
              <a:gd name="connsiteX2" fmla="*/ 383196 w 1368152"/>
              <a:gd name="connsiteY2" fmla="*/ 835581 h 828672"/>
              <a:gd name="connsiteX3" fmla="*/ 452252 w 1368152"/>
              <a:gd name="connsiteY3" fmla="*/ 766525 h 828672"/>
              <a:gd name="connsiteX4" fmla="*/ 521308 w 1368152"/>
              <a:gd name="connsiteY4" fmla="*/ 835581 h 828672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4113 w 43733"/>
              <a:gd name="connsiteY0" fmla="*/ 14830 h 50260"/>
              <a:gd name="connsiteX1" fmla="*/ 5836 w 43733"/>
              <a:gd name="connsiteY1" fmla="*/ 7367 h 50260"/>
              <a:gd name="connsiteX2" fmla="*/ 14218 w 43733"/>
              <a:gd name="connsiteY2" fmla="*/ 5662 h 50260"/>
              <a:gd name="connsiteX3" fmla="*/ 22669 w 43733"/>
              <a:gd name="connsiteY3" fmla="*/ 3892 h 50260"/>
              <a:gd name="connsiteX4" fmla="*/ 25962 w 43733"/>
              <a:gd name="connsiteY4" fmla="*/ 660 h 50260"/>
              <a:gd name="connsiteX5" fmla="*/ 30046 w 43733"/>
              <a:gd name="connsiteY5" fmla="*/ 2941 h 50260"/>
              <a:gd name="connsiteX6" fmla="*/ 35676 w 43733"/>
              <a:gd name="connsiteY6" fmla="*/ 1150 h 50260"/>
              <a:gd name="connsiteX7" fmla="*/ 38531 w 43733"/>
              <a:gd name="connsiteY7" fmla="*/ 6036 h 50260"/>
              <a:gd name="connsiteX8" fmla="*/ 42195 w 43733"/>
              <a:gd name="connsiteY8" fmla="*/ 10778 h 50260"/>
              <a:gd name="connsiteX9" fmla="*/ 42031 w 43733"/>
              <a:gd name="connsiteY9" fmla="*/ 15920 h 50260"/>
              <a:gd name="connsiteX10" fmla="*/ 43229 w 43733"/>
              <a:gd name="connsiteY10" fmla="*/ 23782 h 50260"/>
              <a:gd name="connsiteX11" fmla="*/ 37617 w 43733"/>
              <a:gd name="connsiteY11" fmla="*/ 30664 h 50260"/>
              <a:gd name="connsiteX12" fmla="*/ 35608 w 43733"/>
              <a:gd name="connsiteY12" fmla="*/ 36561 h 50260"/>
              <a:gd name="connsiteX13" fmla="*/ 28768 w 43733"/>
              <a:gd name="connsiteY13" fmla="*/ 37275 h 50260"/>
              <a:gd name="connsiteX14" fmla="*/ 23880 w 43733"/>
              <a:gd name="connsiteY14" fmla="*/ 43566 h 50260"/>
              <a:gd name="connsiteX15" fmla="*/ 16693 w 43733"/>
              <a:gd name="connsiteY15" fmla="*/ 39726 h 50260"/>
              <a:gd name="connsiteX16" fmla="*/ 6017 w 43733"/>
              <a:gd name="connsiteY16" fmla="*/ 35932 h 50260"/>
              <a:gd name="connsiteX17" fmla="*/ 1323 w 43733"/>
              <a:gd name="connsiteY17" fmla="*/ 31710 h 50260"/>
              <a:gd name="connsiteX18" fmla="*/ 2326 w 43733"/>
              <a:gd name="connsiteY18" fmla="*/ 26011 h 50260"/>
              <a:gd name="connsiteX19" fmla="*/ 208 w 43733"/>
              <a:gd name="connsiteY19" fmla="*/ 20164 h 50260"/>
              <a:gd name="connsiteX20" fmla="*/ 4076 w 43733"/>
              <a:gd name="connsiteY20" fmla="*/ 14967 h 50260"/>
              <a:gd name="connsiteX21" fmla="*/ 4113 w 43733"/>
              <a:gd name="connsiteY21" fmla="*/ 14830 h 50260"/>
              <a:gd name="connsiteX0" fmla="*/ 428814 w 1385032"/>
              <a:gd name="connsiteY0" fmla="*/ 941080 h 964099"/>
              <a:gd name="connsiteX1" fmla="*/ 405795 w 1385032"/>
              <a:gd name="connsiteY1" fmla="*/ 964099 h 964099"/>
              <a:gd name="connsiteX2" fmla="*/ 382776 w 1385032"/>
              <a:gd name="connsiteY2" fmla="*/ 941080 h 964099"/>
              <a:gd name="connsiteX3" fmla="*/ 405795 w 1385032"/>
              <a:gd name="connsiteY3" fmla="*/ 918061 h 964099"/>
              <a:gd name="connsiteX4" fmla="*/ 428814 w 1385032"/>
              <a:gd name="connsiteY4" fmla="*/ 941080 h 964099"/>
              <a:gd name="connsiteX0" fmla="*/ 467336 w 1385032"/>
              <a:gd name="connsiteY0" fmla="*/ 912909 h 964099"/>
              <a:gd name="connsiteX1" fmla="*/ 421299 w 1385032"/>
              <a:gd name="connsiteY1" fmla="*/ 958946 h 964099"/>
              <a:gd name="connsiteX2" fmla="*/ 375262 w 1385032"/>
              <a:gd name="connsiteY2" fmla="*/ 912909 h 964099"/>
              <a:gd name="connsiteX3" fmla="*/ 421299 w 1385032"/>
              <a:gd name="connsiteY3" fmla="*/ 866872 h 964099"/>
              <a:gd name="connsiteX4" fmla="*/ 467336 w 1385032"/>
              <a:gd name="connsiteY4" fmla="*/ 912909 h 964099"/>
              <a:gd name="connsiteX0" fmla="*/ 528054 w 1385032"/>
              <a:gd name="connsiteY0" fmla="*/ 844405 h 964099"/>
              <a:gd name="connsiteX1" fmla="*/ 458998 w 1385032"/>
              <a:gd name="connsiteY1" fmla="*/ 913461 h 964099"/>
              <a:gd name="connsiteX2" fmla="*/ 389942 w 1385032"/>
              <a:gd name="connsiteY2" fmla="*/ 844405 h 964099"/>
              <a:gd name="connsiteX3" fmla="*/ 458998 w 1385032"/>
              <a:gd name="connsiteY3" fmla="*/ 775349 h 964099"/>
              <a:gd name="connsiteX4" fmla="*/ 528054 w 1385032"/>
              <a:gd name="connsiteY4" fmla="*/ 844405 h 964099"/>
              <a:gd name="connsiteX0" fmla="*/ 4906 w 43733"/>
              <a:gd name="connsiteY0" fmla="*/ 26637 h 50260"/>
              <a:gd name="connsiteX1" fmla="*/ 2373 w 43733"/>
              <a:gd name="connsiteY1" fmla="*/ 25840 h 50260"/>
              <a:gd name="connsiteX2" fmla="*/ 7141 w 43733"/>
              <a:gd name="connsiteY2" fmla="*/ 35359 h 50260"/>
              <a:gd name="connsiteX3" fmla="*/ 6033 w 43733"/>
              <a:gd name="connsiteY3" fmla="*/ 35740 h 50260"/>
              <a:gd name="connsiteX4" fmla="*/ 16691 w 43733"/>
              <a:gd name="connsiteY4" fmla="*/ 39550 h 50260"/>
              <a:gd name="connsiteX5" fmla="*/ 16023 w 43733"/>
              <a:gd name="connsiteY5" fmla="*/ 37810 h 50260"/>
              <a:gd name="connsiteX6" fmla="*/ 29040 w 43733"/>
              <a:gd name="connsiteY6" fmla="*/ 35211 h 50260"/>
              <a:gd name="connsiteX7" fmla="*/ 28773 w 43733"/>
              <a:gd name="connsiteY7" fmla="*/ 37120 h 50260"/>
              <a:gd name="connsiteX8" fmla="*/ 36592 w 43733"/>
              <a:gd name="connsiteY8" fmla="*/ 30491 h 50260"/>
              <a:gd name="connsiteX9" fmla="*/ 37593 w 43733"/>
              <a:gd name="connsiteY9" fmla="*/ 30550 h 50260"/>
              <a:gd name="connsiteX10" fmla="*/ 42011 w 43733"/>
              <a:gd name="connsiteY10" fmla="*/ 15814 h 50260"/>
              <a:gd name="connsiteX11" fmla="*/ 40563 w 43733"/>
              <a:gd name="connsiteY11" fmla="*/ 18490 h 50260"/>
              <a:gd name="connsiteX12" fmla="*/ 38537 w 43733"/>
              <a:gd name="connsiteY12" fmla="*/ 5886 h 50260"/>
              <a:gd name="connsiteX13" fmla="*/ 38613 w 43733"/>
              <a:gd name="connsiteY13" fmla="*/ 7150 h 50260"/>
              <a:gd name="connsiteX14" fmla="*/ 29291 w 43733"/>
              <a:gd name="connsiteY14" fmla="*/ 4412 h 50260"/>
              <a:gd name="connsiteX15" fmla="*/ 30033 w 43733"/>
              <a:gd name="connsiteY15" fmla="*/ 2800 h 50260"/>
              <a:gd name="connsiteX16" fmla="*/ 22354 w 43733"/>
              <a:gd name="connsiteY16" fmla="*/ 5180 h 50260"/>
              <a:gd name="connsiteX17" fmla="*/ 22713 w 43733"/>
              <a:gd name="connsiteY17" fmla="*/ 3790 h 50260"/>
              <a:gd name="connsiteX18" fmla="*/ 14213 w 43733"/>
              <a:gd name="connsiteY18" fmla="*/ 5652 h 50260"/>
              <a:gd name="connsiteX19" fmla="*/ 15513 w 43733"/>
              <a:gd name="connsiteY19" fmla="*/ 7000 h 50260"/>
              <a:gd name="connsiteX20" fmla="*/ 4340 w 43733"/>
              <a:gd name="connsiteY20" fmla="*/ 16249 h 50260"/>
              <a:gd name="connsiteX21" fmla="*/ 4113 w 43733"/>
              <a:gd name="connsiteY21" fmla="*/ 14830 h 5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733" h="50260">
                <a:moveTo>
                  <a:pt x="4113" y="14830"/>
                </a:moveTo>
                <a:cubicBezTo>
                  <a:pt x="3842" y="12117"/>
                  <a:pt x="4474" y="9381"/>
                  <a:pt x="5836" y="7367"/>
                </a:cubicBezTo>
                <a:cubicBezTo>
                  <a:pt x="7988" y="4186"/>
                  <a:pt x="11477" y="3477"/>
                  <a:pt x="14218" y="5662"/>
                </a:cubicBezTo>
                <a:cubicBezTo>
                  <a:pt x="15891" y="1369"/>
                  <a:pt x="20127" y="482"/>
                  <a:pt x="22669" y="3892"/>
                </a:cubicBezTo>
                <a:cubicBezTo>
                  <a:pt x="23310" y="2143"/>
                  <a:pt x="24541" y="934"/>
                  <a:pt x="25962" y="660"/>
                </a:cubicBezTo>
                <a:cubicBezTo>
                  <a:pt x="27526" y="358"/>
                  <a:pt x="29088" y="1230"/>
                  <a:pt x="30046" y="2941"/>
                </a:cubicBezTo>
                <a:cubicBezTo>
                  <a:pt x="31428" y="727"/>
                  <a:pt x="33714" y="0"/>
                  <a:pt x="35676" y="1150"/>
                </a:cubicBezTo>
                <a:cubicBezTo>
                  <a:pt x="37171" y="2026"/>
                  <a:pt x="38243" y="3860"/>
                  <a:pt x="38531" y="6036"/>
                </a:cubicBezTo>
                <a:cubicBezTo>
                  <a:pt x="40259" y="6678"/>
                  <a:pt x="41635" y="8458"/>
                  <a:pt x="42195" y="10778"/>
                </a:cubicBezTo>
                <a:cubicBezTo>
                  <a:pt x="42602" y="12462"/>
                  <a:pt x="42544" y="14291"/>
                  <a:pt x="42031" y="15920"/>
                </a:cubicBezTo>
                <a:cubicBezTo>
                  <a:pt x="43292" y="18154"/>
                  <a:pt x="43733" y="21050"/>
                  <a:pt x="43229" y="23782"/>
                </a:cubicBezTo>
                <a:cubicBezTo>
                  <a:pt x="42559" y="27414"/>
                  <a:pt x="40341" y="30134"/>
                  <a:pt x="37617" y="30664"/>
                </a:cubicBezTo>
                <a:cubicBezTo>
                  <a:pt x="37604" y="32931"/>
                  <a:pt x="36871" y="35081"/>
                  <a:pt x="35608" y="36561"/>
                </a:cubicBezTo>
                <a:cubicBezTo>
                  <a:pt x="33689" y="38810"/>
                  <a:pt x="30917" y="39099"/>
                  <a:pt x="28768" y="37275"/>
                </a:cubicBezTo>
                <a:cubicBezTo>
                  <a:pt x="28073" y="40408"/>
                  <a:pt x="26212" y="42803"/>
                  <a:pt x="23880" y="43566"/>
                </a:cubicBezTo>
                <a:cubicBezTo>
                  <a:pt x="21132" y="44465"/>
                  <a:pt x="18264" y="42933"/>
                  <a:pt x="16693" y="39726"/>
                </a:cubicBezTo>
                <a:cubicBezTo>
                  <a:pt x="12985" y="42770"/>
                  <a:pt x="8169" y="41059"/>
                  <a:pt x="6017" y="35932"/>
                </a:cubicBezTo>
                <a:cubicBezTo>
                  <a:pt x="3903" y="36269"/>
                  <a:pt x="1918" y="34484"/>
                  <a:pt x="1323" y="31710"/>
                </a:cubicBezTo>
                <a:cubicBezTo>
                  <a:pt x="892" y="29703"/>
                  <a:pt x="1273" y="27537"/>
                  <a:pt x="2326" y="26011"/>
                </a:cubicBezTo>
                <a:cubicBezTo>
                  <a:pt x="832" y="24814"/>
                  <a:pt x="0" y="22517"/>
                  <a:pt x="208" y="20164"/>
                </a:cubicBezTo>
                <a:cubicBezTo>
                  <a:pt x="452" y="17409"/>
                  <a:pt x="2058" y="15251"/>
                  <a:pt x="4076" y="14967"/>
                </a:cubicBezTo>
                <a:cubicBezTo>
                  <a:pt x="4088" y="14921"/>
                  <a:pt x="4101" y="14876"/>
                  <a:pt x="4113" y="14830"/>
                </a:cubicBezTo>
                <a:close/>
              </a:path>
              <a:path w="1385032" h="964099">
                <a:moveTo>
                  <a:pt x="428814" y="941080"/>
                </a:moveTo>
                <a:cubicBezTo>
                  <a:pt x="428814" y="953793"/>
                  <a:pt x="418508" y="964099"/>
                  <a:pt x="405795" y="964099"/>
                </a:cubicBezTo>
                <a:cubicBezTo>
                  <a:pt x="393082" y="964099"/>
                  <a:pt x="382776" y="953793"/>
                  <a:pt x="382776" y="941080"/>
                </a:cubicBezTo>
                <a:cubicBezTo>
                  <a:pt x="382776" y="928367"/>
                  <a:pt x="393082" y="918061"/>
                  <a:pt x="405795" y="918061"/>
                </a:cubicBezTo>
                <a:cubicBezTo>
                  <a:pt x="418508" y="918061"/>
                  <a:pt x="428814" y="928367"/>
                  <a:pt x="428814" y="941080"/>
                </a:cubicBezTo>
                <a:close/>
              </a:path>
              <a:path w="1385032" h="964099">
                <a:moveTo>
                  <a:pt x="467336" y="912909"/>
                </a:moveTo>
                <a:cubicBezTo>
                  <a:pt x="467336" y="938335"/>
                  <a:pt x="446725" y="958946"/>
                  <a:pt x="421299" y="958946"/>
                </a:cubicBezTo>
                <a:cubicBezTo>
                  <a:pt x="395873" y="958946"/>
                  <a:pt x="375262" y="938335"/>
                  <a:pt x="375262" y="912909"/>
                </a:cubicBezTo>
                <a:cubicBezTo>
                  <a:pt x="375262" y="887483"/>
                  <a:pt x="395873" y="866872"/>
                  <a:pt x="421299" y="866872"/>
                </a:cubicBezTo>
                <a:cubicBezTo>
                  <a:pt x="446725" y="866872"/>
                  <a:pt x="467336" y="887483"/>
                  <a:pt x="467336" y="912909"/>
                </a:cubicBezTo>
                <a:close/>
              </a:path>
              <a:path w="1385032" h="964099">
                <a:moveTo>
                  <a:pt x="528054" y="844405"/>
                </a:moveTo>
                <a:cubicBezTo>
                  <a:pt x="528054" y="882544"/>
                  <a:pt x="497137" y="913461"/>
                  <a:pt x="458998" y="913461"/>
                </a:cubicBezTo>
                <a:cubicBezTo>
                  <a:pt x="420859" y="913461"/>
                  <a:pt x="389942" y="882544"/>
                  <a:pt x="389942" y="844405"/>
                </a:cubicBezTo>
                <a:cubicBezTo>
                  <a:pt x="389942" y="806266"/>
                  <a:pt x="420859" y="775349"/>
                  <a:pt x="458998" y="775349"/>
                </a:cubicBezTo>
                <a:cubicBezTo>
                  <a:pt x="497137" y="775349"/>
                  <a:pt x="528054" y="806266"/>
                  <a:pt x="528054" y="844405"/>
                </a:cubicBezTo>
                <a:close/>
              </a:path>
              <a:path w="43733" h="50260" fill="none" extrusionOk="0">
                <a:moveTo>
                  <a:pt x="4906" y="26637"/>
                </a:moveTo>
                <a:cubicBezTo>
                  <a:pt x="4022" y="26731"/>
                  <a:pt x="3138" y="26453"/>
                  <a:pt x="2373" y="25840"/>
                </a:cubicBezTo>
                <a:moveTo>
                  <a:pt x="7141" y="35359"/>
                </a:moveTo>
                <a:cubicBezTo>
                  <a:pt x="6786" y="35552"/>
                  <a:pt x="6413" y="35680"/>
                  <a:pt x="6033" y="35740"/>
                </a:cubicBezTo>
                <a:moveTo>
                  <a:pt x="16691" y="39550"/>
                </a:moveTo>
                <a:cubicBezTo>
                  <a:pt x="16424" y="39004"/>
                  <a:pt x="16200" y="38421"/>
                  <a:pt x="16023" y="37810"/>
                </a:cubicBezTo>
                <a:moveTo>
                  <a:pt x="29040" y="35211"/>
                </a:moveTo>
                <a:cubicBezTo>
                  <a:pt x="29001" y="35858"/>
                  <a:pt x="28911" y="36498"/>
                  <a:pt x="28773" y="37120"/>
                </a:cubicBezTo>
                <a:moveTo>
                  <a:pt x="36592" y="30491"/>
                </a:moveTo>
                <a:cubicBezTo>
                  <a:pt x="38596" y="31819"/>
                  <a:pt x="37611" y="27518"/>
                  <a:pt x="37593" y="30550"/>
                </a:cubicBezTo>
                <a:moveTo>
                  <a:pt x="42011" y="15814"/>
                </a:moveTo>
                <a:cubicBezTo>
                  <a:pt x="41686" y="16846"/>
                  <a:pt x="41191" y="17762"/>
                  <a:pt x="40563" y="18490"/>
                </a:cubicBezTo>
                <a:moveTo>
                  <a:pt x="38537" y="5886"/>
                </a:moveTo>
                <a:cubicBezTo>
                  <a:pt x="38592" y="6303"/>
                  <a:pt x="38618" y="6726"/>
                  <a:pt x="38613" y="7150"/>
                </a:cubicBezTo>
                <a:moveTo>
                  <a:pt x="29291" y="4412"/>
                </a:moveTo>
                <a:cubicBezTo>
                  <a:pt x="29480" y="3829"/>
                  <a:pt x="29729" y="3286"/>
                  <a:pt x="30033" y="2800"/>
                </a:cubicBezTo>
                <a:moveTo>
                  <a:pt x="22354" y="5180"/>
                </a:moveTo>
                <a:cubicBezTo>
                  <a:pt x="22431" y="4698"/>
                  <a:pt x="22552" y="4231"/>
                  <a:pt x="22713" y="3790"/>
                </a:cubicBezTo>
                <a:moveTo>
                  <a:pt x="14213" y="5652"/>
                </a:moveTo>
                <a:cubicBezTo>
                  <a:pt x="14685" y="6028"/>
                  <a:pt x="15121" y="6481"/>
                  <a:pt x="15513" y="7000"/>
                </a:cubicBezTo>
                <a:moveTo>
                  <a:pt x="4340" y="16249"/>
                </a:moveTo>
                <a:cubicBezTo>
                  <a:pt x="4237" y="15785"/>
                  <a:pt x="4161" y="15311"/>
                  <a:pt x="4113" y="14830"/>
                </a:cubicBezTo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делится на 3</a:t>
            </a:r>
            <a:endParaRPr lang="ru-RU" sz="1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067944" y="5229200"/>
            <a:ext cx="165618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7∙5+1=36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588224" y="5229200"/>
            <a:ext cx="1296144" cy="504056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3+6=9</a:t>
            </a:r>
          </a:p>
        </p:txBody>
      </p:sp>
      <p:sp>
        <p:nvSpPr>
          <p:cNvPr id="39" name="Полилиния 38"/>
          <p:cNvSpPr/>
          <p:nvPr/>
        </p:nvSpPr>
        <p:spPr>
          <a:xfrm>
            <a:off x="7236296" y="4725144"/>
            <a:ext cx="1601056" cy="720080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22068 w 1368152"/>
              <a:gd name="connsiteY0" fmla="*/ 932256 h 828672"/>
              <a:gd name="connsiteX1" fmla="*/ 399049 w 1368152"/>
              <a:gd name="connsiteY1" fmla="*/ 955275 h 828672"/>
              <a:gd name="connsiteX2" fmla="*/ 376030 w 1368152"/>
              <a:gd name="connsiteY2" fmla="*/ 932256 h 828672"/>
              <a:gd name="connsiteX3" fmla="*/ 399049 w 1368152"/>
              <a:gd name="connsiteY3" fmla="*/ 909237 h 828672"/>
              <a:gd name="connsiteX4" fmla="*/ 422068 w 1368152"/>
              <a:gd name="connsiteY4" fmla="*/ 932256 h 828672"/>
              <a:gd name="connsiteX0" fmla="*/ 460590 w 1368152"/>
              <a:gd name="connsiteY0" fmla="*/ 904085 h 828672"/>
              <a:gd name="connsiteX1" fmla="*/ 414553 w 1368152"/>
              <a:gd name="connsiteY1" fmla="*/ 950122 h 828672"/>
              <a:gd name="connsiteX2" fmla="*/ 368516 w 1368152"/>
              <a:gd name="connsiteY2" fmla="*/ 904085 h 828672"/>
              <a:gd name="connsiteX3" fmla="*/ 414553 w 1368152"/>
              <a:gd name="connsiteY3" fmla="*/ 858048 h 828672"/>
              <a:gd name="connsiteX4" fmla="*/ 460590 w 1368152"/>
              <a:gd name="connsiteY4" fmla="*/ 904085 h 828672"/>
              <a:gd name="connsiteX0" fmla="*/ 521308 w 1368152"/>
              <a:gd name="connsiteY0" fmla="*/ 835581 h 828672"/>
              <a:gd name="connsiteX1" fmla="*/ 452252 w 1368152"/>
              <a:gd name="connsiteY1" fmla="*/ 904637 h 828672"/>
              <a:gd name="connsiteX2" fmla="*/ 383196 w 1368152"/>
              <a:gd name="connsiteY2" fmla="*/ 835581 h 828672"/>
              <a:gd name="connsiteX3" fmla="*/ 452252 w 1368152"/>
              <a:gd name="connsiteY3" fmla="*/ 766525 h 828672"/>
              <a:gd name="connsiteX4" fmla="*/ 521308 w 1368152"/>
              <a:gd name="connsiteY4" fmla="*/ 835581 h 828672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4113 w 43733"/>
              <a:gd name="connsiteY0" fmla="*/ 14830 h 50260"/>
              <a:gd name="connsiteX1" fmla="*/ 5836 w 43733"/>
              <a:gd name="connsiteY1" fmla="*/ 7367 h 50260"/>
              <a:gd name="connsiteX2" fmla="*/ 14218 w 43733"/>
              <a:gd name="connsiteY2" fmla="*/ 5662 h 50260"/>
              <a:gd name="connsiteX3" fmla="*/ 22669 w 43733"/>
              <a:gd name="connsiteY3" fmla="*/ 3892 h 50260"/>
              <a:gd name="connsiteX4" fmla="*/ 25962 w 43733"/>
              <a:gd name="connsiteY4" fmla="*/ 660 h 50260"/>
              <a:gd name="connsiteX5" fmla="*/ 30046 w 43733"/>
              <a:gd name="connsiteY5" fmla="*/ 2941 h 50260"/>
              <a:gd name="connsiteX6" fmla="*/ 35676 w 43733"/>
              <a:gd name="connsiteY6" fmla="*/ 1150 h 50260"/>
              <a:gd name="connsiteX7" fmla="*/ 38531 w 43733"/>
              <a:gd name="connsiteY7" fmla="*/ 6036 h 50260"/>
              <a:gd name="connsiteX8" fmla="*/ 42195 w 43733"/>
              <a:gd name="connsiteY8" fmla="*/ 10778 h 50260"/>
              <a:gd name="connsiteX9" fmla="*/ 42031 w 43733"/>
              <a:gd name="connsiteY9" fmla="*/ 15920 h 50260"/>
              <a:gd name="connsiteX10" fmla="*/ 43229 w 43733"/>
              <a:gd name="connsiteY10" fmla="*/ 23782 h 50260"/>
              <a:gd name="connsiteX11" fmla="*/ 37617 w 43733"/>
              <a:gd name="connsiteY11" fmla="*/ 30664 h 50260"/>
              <a:gd name="connsiteX12" fmla="*/ 35608 w 43733"/>
              <a:gd name="connsiteY12" fmla="*/ 36561 h 50260"/>
              <a:gd name="connsiteX13" fmla="*/ 28768 w 43733"/>
              <a:gd name="connsiteY13" fmla="*/ 37275 h 50260"/>
              <a:gd name="connsiteX14" fmla="*/ 23880 w 43733"/>
              <a:gd name="connsiteY14" fmla="*/ 43566 h 50260"/>
              <a:gd name="connsiteX15" fmla="*/ 16693 w 43733"/>
              <a:gd name="connsiteY15" fmla="*/ 39726 h 50260"/>
              <a:gd name="connsiteX16" fmla="*/ 6017 w 43733"/>
              <a:gd name="connsiteY16" fmla="*/ 35932 h 50260"/>
              <a:gd name="connsiteX17" fmla="*/ 1323 w 43733"/>
              <a:gd name="connsiteY17" fmla="*/ 31710 h 50260"/>
              <a:gd name="connsiteX18" fmla="*/ 2326 w 43733"/>
              <a:gd name="connsiteY18" fmla="*/ 26011 h 50260"/>
              <a:gd name="connsiteX19" fmla="*/ 208 w 43733"/>
              <a:gd name="connsiteY19" fmla="*/ 20164 h 50260"/>
              <a:gd name="connsiteX20" fmla="*/ 4076 w 43733"/>
              <a:gd name="connsiteY20" fmla="*/ 14967 h 50260"/>
              <a:gd name="connsiteX21" fmla="*/ 4113 w 43733"/>
              <a:gd name="connsiteY21" fmla="*/ 14830 h 50260"/>
              <a:gd name="connsiteX0" fmla="*/ 428814 w 1385032"/>
              <a:gd name="connsiteY0" fmla="*/ 941080 h 964099"/>
              <a:gd name="connsiteX1" fmla="*/ 405795 w 1385032"/>
              <a:gd name="connsiteY1" fmla="*/ 964099 h 964099"/>
              <a:gd name="connsiteX2" fmla="*/ 382776 w 1385032"/>
              <a:gd name="connsiteY2" fmla="*/ 941080 h 964099"/>
              <a:gd name="connsiteX3" fmla="*/ 405795 w 1385032"/>
              <a:gd name="connsiteY3" fmla="*/ 918061 h 964099"/>
              <a:gd name="connsiteX4" fmla="*/ 428814 w 1385032"/>
              <a:gd name="connsiteY4" fmla="*/ 941080 h 964099"/>
              <a:gd name="connsiteX0" fmla="*/ 467336 w 1385032"/>
              <a:gd name="connsiteY0" fmla="*/ 912909 h 964099"/>
              <a:gd name="connsiteX1" fmla="*/ 421299 w 1385032"/>
              <a:gd name="connsiteY1" fmla="*/ 958946 h 964099"/>
              <a:gd name="connsiteX2" fmla="*/ 375262 w 1385032"/>
              <a:gd name="connsiteY2" fmla="*/ 912909 h 964099"/>
              <a:gd name="connsiteX3" fmla="*/ 421299 w 1385032"/>
              <a:gd name="connsiteY3" fmla="*/ 866872 h 964099"/>
              <a:gd name="connsiteX4" fmla="*/ 467336 w 1385032"/>
              <a:gd name="connsiteY4" fmla="*/ 912909 h 964099"/>
              <a:gd name="connsiteX0" fmla="*/ 528054 w 1385032"/>
              <a:gd name="connsiteY0" fmla="*/ 844405 h 964099"/>
              <a:gd name="connsiteX1" fmla="*/ 458998 w 1385032"/>
              <a:gd name="connsiteY1" fmla="*/ 913461 h 964099"/>
              <a:gd name="connsiteX2" fmla="*/ 389942 w 1385032"/>
              <a:gd name="connsiteY2" fmla="*/ 844405 h 964099"/>
              <a:gd name="connsiteX3" fmla="*/ 458998 w 1385032"/>
              <a:gd name="connsiteY3" fmla="*/ 775349 h 964099"/>
              <a:gd name="connsiteX4" fmla="*/ 528054 w 1385032"/>
              <a:gd name="connsiteY4" fmla="*/ 844405 h 964099"/>
              <a:gd name="connsiteX0" fmla="*/ 4906 w 43733"/>
              <a:gd name="connsiteY0" fmla="*/ 26637 h 50260"/>
              <a:gd name="connsiteX1" fmla="*/ 2373 w 43733"/>
              <a:gd name="connsiteY1" fmla="*/ 25840 h 50260"/>
              <a:gd name="connsiteX2" fmla="*/ 7141 w 43733"/>
              <a:gd name="connsiteY2" fmla="*/ 35359 h 50260"/>
              <a:gd name="connsiteX3" fmla="*/ 6033 w 43733"/>
              <a:gd name="connsiteY3" fmla="*/ 35740 h 50260"/>
              <a:gd name="connsiteX4" fmla="*/ 16691 w 43733"/>
              <a:gd name="connsiteY4" fmla="*/ 39550 h 50260"/>
              <a:gd name="connsiteX5" fmla="*/ 16023 w 43733"/>
              <a:gd name="connsiteY5" fmla="*/ 37810 h 50260"/>
              <a:gd name="connsiteX6" fmla="*/ 29040 w 43733"/>
              <a:gd name="connsiteY6" fmla="*/ 35211 h 50260"/>
              <a:gd name="connsiteX7" fmla="*/ 28773 w 43733"/>
              <a:gd name="connsiteY7" fmla="*/ 37120 h 50260"/>
              <a:gd name="connsiteX8" fmla="*/ 36592 w 43733"/>
              <a:gd name="connsiteY8" fmla="*/ 30491 h 50260"/>
              <a:gd name="connsiteX9" fmla="*/ 37593 w 43733"/>
              <a:gd name="connsiteY9" fmla="*/ 30550 h 50260"/>
              <a:gd name="connsiteX10" fmla="*/ 42011 w 43733"/>
              <a:gd name="connsiteY10" fmla="*/ 15814 h 50260"/>
              <a:gd name="connsiteX11" fmla="*/ 40563 w 43733"/>
              <a:gd name="connsiteY11" fmla="*/ 18490 h 50260"/>
              <a:gd name="connsiteX12" fmla="*/ 38537 w 43733"/>
              <a:gd name="connsiteY12" fmla="*/ 5886 h 50260"/>
              <a:gd name="connsiteX13" fmla="*/ 38613 w 43733"/>
              <a:gd name="connsiteY13" fmla="*/ 7150 h 50260"/>
              <a:gd name="connsiteX14" fmla="*/ 29291 w 43733"/>
              <a:gd name="connsiteY14" fmla="*/ 4412 h 50260"/>
              <a:gd name="connsiteX15" fmla="*/ 30033 w 43733"/>
              <a:gd name="connsiteY15" fmla="*/ 2800 h 50260"/>
              <a:gd name="connsiteX16" fmla="*/ 22354 w 43733"/>
              <a:gd name="connsiteY16" fmla="*/ 5180 h 50260"/>
              <a:gd name="connsiteX17" fmla="*/ 22713 w 43733"/>
              <a:gd name="connsiteY17" fmla="*/ 3790 h 50260"/>
              <a:gd name="connsiteX18" fmla="*/ 14213 w 43733"/>
              <a:gd name="connsiteY18" fmla="*/ 5652 h 50260"/>
              <a:gd name="connsiteX19" fmla="*/ 15513 w 43733"/>
              <a:gd name="connsiteY19" fmla="*/ 7000 h 50260"/>
              <a:gd name="connsiteX20" fmla="*/ 4340 w 43733"/>
              <a:gd name="connsiteY20" fmla="*/ 16249 h 50260"/>
              <a:gd name="connsiteX21" fmla="*/ 4113 w 43733"/>
              <a:gd name="connsiteY21" fmla="*/ 14830 h 5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733" h="50260">
                <a:moveTo>
                  <a:pt x="4113" y="14830"/>
                </a:moveTo>
                <a:cubicBezTo>
                  <a:pt x="3842" y="12117"/>
                  <a:pt x="4474" y="9381"/>
                  <a:pt x="5836" y="7367"/>
                </a:cubicBezTo>
                <a:cubicBezTo>
                  <a:pt x="7988" y="4186"/>
                  <a:pt x="11477" y="3477"/>
                  <a:pt x="14218" y="5662"/>
                </a:cubicBezTo>
                <a:cubicBezTo>
                  <a:pt x="15891" y="1369"/>
                  <a:pt x="20127" y="482"/>
                  <a:pt x="22669" y="3892"/>
                </a:cubicBezTo>
                <a:cubicBezTo>
                  <a:pt x="23310" y="2143"/>
                  <a:pt x="24541" y="934"/>
                  <a:pt x="25962" y="660"/>
                </a:cubicBezTo>
                <a:cubicBezTo>
                  <a:pt x="27526" y="358"/>
                  <a:pt x="29088" y="1230"/>
                  <a:pt x="30046" y="2941"/>
                </a:cubicBezTo>
                <a:cubicBezTo>
                  <a:pt x="31428" y="727"/>
                  <a:pt x="33714" y="0"/>
                  <a:pt x="35676" y="1150"/>
                </a:cubicBezTo>
                <a:cubicBezTo>
                  <a:pt x="37171" y="2026"/>
                  <a:pt x="38243" y="3860"/>
                  <a:pt x="38531" y="6036"/>
                </a:cubicBezTo>
                <a:cubicBezTo>
                  <a:pt x="40259" y="6678"/>
                  <a:pt x="41635" y="8458"/>
                  <a:pt x="42195" y="10778"/>
                </a:cubicBezTo>
                <a:cubicBezTo>
                  <a:pt x="42602" y="12462"/>
                  <a:pt x="42544" y="14291"/>
                  <a:pt x="42031" y="15920"/>
                </a:cubicBezTo>
                <a:cubicBezTo>
                  <a:pt x="43292" y="18154"/>
                  <a:pt x="43733" y="21050"/>
                  <a:pt x="43229" y="23782"/>
                </a:cubicBezTo>
                <a:cubicBezTo>
                  <a:pt x="42559" y="27414"/>
                  <a:pt x="40341" y="30134"/>
                  <a:pt x="37617" y="30664"/>
                </a:cubicBezTo>
                <a:cubicBezTo>
                  <a:pt x="37604" y="32931"/>
                  <a:pt x="36871" y="35081"/>
                  <a:pt x="35608" y="36561"/>
                </a:cubicBezTo>
                <a:cubicBezTo>
                  <a:pt x="33689" y="38810"/>
                  <a:pt x="30917" y="39099"/>
                  <a:pt x="28768" y="37275"/>
                </a:cubicBezTo>
                <a:cubicBezTo>
                  <a:pt x="28073" y="40408"/>
                  <a:pt x="26212" y="42803"/>
                  <a:pt x="23880" y="43566"/>
                </a:cubicBezTo>
                <a:cubicBezTo>
                  <a:pt x="21132" y="44465"/>
                  <a:pt x="18264" y="42933"/>
                  <a:pt x="16693" y="39726"/>
                </a:cubicBezTo>
                <a:cubicBezTo>
                  <a:pt x="12985" y="42770"/>
                  <a:pt x="8169" y="41059"/>
                  <a:pt x="6017" y="35932"/>
                </a:cubicBezTo>
                <a:cubicBezTo>
                  <a:pt x="3903" y="36269"/>
                  <a:pt x="1918" y="34484"/>
                  <a:pt x="1323" y="31710"/>
                </a:cubicBezTo>
                <a:cubicBezTo>
                  <a:pt x="892" y="29703"/>
                  <a:pt x="1273" y="27537"/>
                  <a:pt x="2326" y="26011"/>
                </a:cubicBezTo>
                <a:cubicBezTo>
                  <a:pt x="832" y="24814"/>
                  <a:pt x="0" y="22517"/>
                  <a:pt x="208" y="20164"/>
                </a:cubicBezTo>
                <a:cubicBezTo>
                  <a:pt x="452" y="17409"/>
                  <a:pt x="2058" y="15251"/>
                  <a:pt x="4076" y="14967"/>
                </a:cubicBezTo>
                <a:cubicBezTo>
                  <a:pt x="4088" y="14921"/>
                  <a:pt x="4101" y="14876"/>
                  <a:pt x="4113" y="14830"/>
                </a:cubicBezTo>
                <a:close/>
              </a:path>
              <a:path w="1385032" h="964099">
                <a:moveTo>
                  <a:pt x="428814" y="941080"/>
                </a:moveTo>
                <a:cubicBezTo>
                  <a:pt x="428814" y="953793"/>
                  <a:pt x="418508" y="964099"/>
                  <a:pt x="405795" y="964099"/>
                </a:cubicBezTo>
                <a:cubicBezTo>
                  <a:pt x="393082" y="964099"/>
                  <a:pt x="382776" y="953793"/>
                  <a:pt x="382776" y="941080"/>
                </a:cubicBezTo>
                <a:cubicBezTo>
                  <a:pt x="382776" y="928367"/>
                  <a:pt x="393082" y="918061"/>
                  <a:pt x="405795" y="918061"/>
                </a:cubicBezTo>
                <a:cubicBezTo>
                  <a:pt x="418508" y="918061"/>
                  <a:pt x="428814" y="928367"/>
                  <a:pt x="428814" y="941080"/>
                </a:cubicBezTo>
                <a:close/>
              </a:path>
              <a:path w="1385032" h="964099">
                <a:moveTo>
                  <a:pt x="467336" y="912909"/>
                </a:moveTo>
                <a:cubicBezTo>
                  <a:pt x="467336" y="938335"/>
                  <a:pt x="446725" y="958946"/>
                  <a:pt x="421299" y="958946"/>
                </a:cubicBezTo>
                <a:cubicBezTo>
                  <a:pt x="395873" y="958946"/>
                  <a:pt x="375262" y="938335"/>
                  <a:pt x="375262" y="912909"/>
                </a:cubicBezTo>
                <a:cubicBezTo>
                  <a:pt x="375262" y="887483"/>
                  <a:pt x="395873" y="866872"/>
                  <a:pt x="421299" y="866872"/>
                </a:cubicBezTo>
                <a:cubicBezTo>
                  <a:pt x="446725" y="866872"/>
                  <a:pt x="467336" y="887483"/>
                  <a:pt x="467336" y="912909"/>
                </a:cubicBezTo>
                <a:close/>
              </a:path>
              <a:path w="1385032" h="964099">
                <a:moveTo>
                  <a:pt x="528054" y="844405"/>
                </a:moveTo>
                <a:cubicBezTo>
                  <a:pt x="528054" y="882544"/>
                  <a:pt x="497137" y="913461"/>
                  <a:pt x="458998" y="913461"/>
                </a:cubicBezTo>
                <a:cubicBezTo>
                  <a:pt x="420859" y="913461"/>
                  <a:pt x="389942" y="882544"/>
                  <a:pt x="389942" y="844405"/>
                </a:cubicBezTo>
                <a:cubicBezTo>
                  <a:pt x="389942" y="806266"/>
                  <a:pt x="420859" y="775349"/>
                  <a:pt x="458998" y="775349"/>
                </a:cubicBezTo>
                <a:cubicBezTo>
                  <a:pt x="497137" y="775349"/>
                  <a:pt x="528054" y="806266"/>
                  <a:pt x="528054" y="844405"/>
                </a:cubicBezTo>
                <a:close/>
              </a:path>
              <a:path w="43733" h="50260" fill="none" extrusionOk="0">
                <a:moveTo>
                  <a:pt x="4906" y="26637"/>
                </a:moveTo>
                <a:cubicBezTo>
                  <a:pt x="4022" y="26731"/>
                  <a:pt x="3138" y="26453"/>
                  <a:pt x="2373" y="25840"/>
                </a:cubicBezTo>
                <a:moveTo>
                  <a:pt x="7141" y="35359"/>
                </a:moveTo>
                <a:cubicBezTo>
                  <a:pt x="6786" y="35552"/>
                  <a:pt x="6413" y="35680"/>
                  <a:pt x="6033" y="35740"/>
                </a:cubicBezTo>
                <a:moveTo>
                  <a:pt x="16691" y="39550"/>
                </a:moveTo>
                <a:cubicBezTo>
                  <a:pt x="16424" y="39004"/>
                  <a:pt x="16200" y="38421"/>
                  <a:pt x="16023" y="37810"/>
                </a:cubicBezTo>
                <a:moveTo>
                  <a:pt x="29040" y="35211"/>
                </a:moveTo>
                <a:cubicBezTo>
                  <a:pt x="29001" y="35858"/>
                  <a:pt x="28911" y="36498"/>
                  <a:pt x="28773" y="37120"/>
                </a:cubicBezTo>
                <a:moveTo>
                  <a:pt x="36592" y="30491"/>
                </a:moveTo>
                <a:cubicBezTo>
                  <a:pt x="38596" y="31819"/>
                  <a:pt x="37611" y="27518"/>
                  <a:pt x="37593" y="30550"/>
                </a:cubicBezTo>
                <a:moveTo>
                  <a:pt x="42011" y="15814"/>
                </a:moveTo>
                <a:cubicBezTo>
                  <a:pt x="41686" y="16846"/>
                  <a:pt x="41191" y="17762"/>
                  <a:pt x="40563" y="18490"/>
                </a:cubicBezTo>
                <a:moveTo>
                  <a:pt x="38537" y="5886"/>
                </a:moveTo>
                <a:cubicBezTo>
                  <a:pt x="38592" y="6303"/>
                  <a:pt x="38618" y="6726"/>
                  <a:pt x="38613" y="7150"/>
                </a:cubicBezTo>
                <a:moveTo>
                  <a:pt x="29291" y="4412"/>
                </a:moveTo>
                <a:cubicBezTo>
                  <a:pt x="29480" y="3829"/>
                  <a:pt x="29729" y="3286"/>
                  <a:pt x="30033" y="2800"/>
                </a:cubicBezTo>
                <a:moveTo>
                  <a:pt x="22354" y="5180"/>
                </a:moveTo>
                <a:cubicBezTo>
                  <a:pt x="22431" y="4698"/>
                  <a:pt x="22552" y="4231"/>
                  <a:pt x="22713" y="3790"/>
                </a:cubicBezTo>
                <a:moveTo>
                  <a:pt x="14213" y="5652"/>
                </a:moveTo>
                <a:cubicBezTo>
                  <a:pt x="14685" y="6028"/>
                  <a:pt x="15121" y="6481"/>
                  <a:pt x="15513" y="7000"/>
                </a:cubicBezTo>
                <a:moveTo>
                  <a:pt x="4340" y="16249"/>
                </a:moveTo>
                <a:cubicBezTo>
                  <a:pt x="4237" y="15785"/>
                  <a:pt x="4161" y="15311"/>
                  <a:pt x="4113" y="14830"/>
                </a:cubicBezTo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Делится на 3</a:t>
            </a:r>
            <a:endParaRPr lang="ru-RU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7" grpId="0" animBg="1"/>
      <p:bldP spid="20" grpId="0" animBg="1"/>
      <p:bldP spid="22" grpId="0" animBg="1"/>
      <p:bldP spid="23" grpId="0" animBg="1"/>
      <p:bldP spid="24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27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>
              <a:gd name="adj" fmla="val 61154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Чтобы найти делимое при делении с остатком, надо умножить неполное частное на делитель и к полученному произведению прибавить остаток.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>
              <a:gd name="adj" fmla="val 59295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При решении неравенств можно прибавлять ко всем частям неравенства одно и то же число, знак неравенства при этом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 меняется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3429000"/>
            <a:ext cx="8064500" cy="1081087"/>
          </a:xfrm>
          <a:prstGeom prst="homePlate">
            <a:avLst>
              <a:gd name="adj" fmla="val 59295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при решении неравенств разделить все части неравенства одно и то же положительное число, знак неравенства при этом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 меняется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64502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4581128"/>
            <a:ext cx="8064500" cy="1081087"/>
          </a:xfrm>
          <a:prstGeom prst="homePlate">
            <a:avLst>
              <a:gd name="adj" fmla="val 59295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Признак делимости на 3 говорит: если сумма цифр числа делится на 3, то и число делится на 3.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797152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04867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Использованные ресурсы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 bwMode="auto">
          <a:xfrm>
            <a:off x="683568" y="1412776"/>
            <a:ext cx="8280920" cy="439248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hlinkClick r:id="rId2"/>
              </a:rPr>
              <a:t>http://900igr.net/kartinki/ped</a:t>
            </a:r>
            <a:r>
              <a:rPr lang="ru-RU" sz="2000" dirty="0" smtClean="0"/>
              <a:t> </a:t>
            </a:r>
            <a:endParaRPr lang="en-US" sz="2000" dirty="0" smtClean="0"/>
          </a:p>
          <a:p>
            <a:pPr marL="457200" indent="-457200" eaLnBrk="1" hangingPunct="1">
              <a:buFont typeface="+mj-lt"/>
              <a:buAutoNum type="arabicPeriod"/>
            </a:pPr>
            <a:endParaRPr lang="ru-RU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2000" dirty="0" smtClean="0"/>
              <a:t>Автор шаблона </a:t>
            </a:r>
            <a:r>
              <a:rPr lang="ru-RU" sz="2000" dirty="0" err="1" smtClean="0"/>
              <a:t>Larisa</a:t>
            </a:r>
            <a:r>
              <a:rPr lang="ru-RU" sz="2000" dirty="0" smtClean="0"/>
              <a:t> </a:t>
            </a:r>
            <a:r>
              <a:rPr lang="ru-RU" sz="2000" dirty="0" err="1" smtClean="0"/>
              <a:t>Vladislavovna</a:t>
            </a:r>
            <a:r>
              <a:rPr lang="ru-RU" sz="2000" dirty="0" smtClean="0"/>
              <a:t> </a:t>
            </a:r>
            <a:r>
              <a:rPr lang="ru-RU" sz="2000" dirty="0" err="1" smtClean="0"/>
              <a:t>Larus</a:t>
            </a:r>
            <a:r>
              <a:rPr lang="en-US" sz="2000" dirty="0" smtClean="0"/>
              <a:t> </a:t>
            </a:r>
            <a:r>
              <a:rPr lang="en-US" sz="2000" u="sng" dirty="0" smtClean="0">
                <a:hlinkClick r:id="rId3"/>
              </a:rPr>
              <a:t>http://www.proshkolu.ru/user/vladislava22/</a:t>
            </a:r>
            <a:endParaRPr lang="en-US" sz="2000" u="sng" dirty="0" smtClean="0"/>
          </a:p>
          <a:p>
            <a:pPr marL="457200" indent="-457200" eaLnBrk="1" hangingPunct="1">
              <a:buFont typeface="+mj-lt"/>
              <a:buAutoNum type="arabicPeriod"/>
            </a:pPr>
            <a:endParaRPr lang="en-US" sz="2000" u="sng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2000" dirty="0" smtClean="0">
                <a:cs typeface="Times New Roman" pitchFamily="18" charset="0"/>
              </a:rPr>
              <a:t>«ГИА-2013. Математика: типовые экзаменационные варианты: 30 вариантов» под редакцией А. Л. Семенова, И. В. Ященко. – М.: Изд. «Национальное образование», 2013</a:t>
            </a:r>
            <a:r>
              <a:rPr lang="ru-RU" sz="2000" dirty="0" smtClean="0">
                <a:cs typeface="Times New Roman" pitchFamily="18" charset="0"/>
              </a:rPr>
              <a:t>.</a:t>
            </a:r>
            <a:endParaRPr lang="en-US" sz="2000" dirty="0" smtClean="0"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n-US" sz="2000" dirty="0" smtClean="0"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000" dirty="0" smtClean="0"/>
              <a:t>4. </a:t>
            </a:r>
            <a:r>
              <a:rPr lang="ru-RU" sz="2000" dirty="0" smtClean="0"/>
              <a:t>Автор</a:t>
            </a:r>
            <a:r>
              <a:rPr lang="en-US" sz="2000" dirty="0" smtClean="0"/>
              <a:t> </a:t>
            </a:r>
            <a:r>
              <a:rPr lang="ru-RU" sz="2000" dirty="0"/>
              <a:t>презентации: </a:t>
            </a:r>
            <a:r>
              <a:rPr lang="ru-RU" sz="20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Гладунец</a:t>
            </a:r>
            <a:r>
              <a:rPr lang="ru-RU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Ирина Владимировна</a:t>
            </a:r>
            <a:endParaRPr lang="ru-RU" sz="2000" dirty="0">
              <a:solidFill>
                <a:srgbClr val="FFC00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000" dirty="0"/>
              <a:t>учитель математики </a:t>
            </a:r>
            <a:r>
              <a:rPr lang="ru-RU" sz="2000" dirty="0" smtClean="0"/>
              <a:t>МБОУ </a:t>
            </a:r>
            <a:r>
              <a:rPr lang="ru-RU" sz="2000" dirty="0"/>
              <a:t>гимназии №1г.Лебедянь Липецкой области</a:t>
            </a:r>
          </a:p>
          <a:p>
            <a:pPr marL="457200" indent="-457200" eaLnBrk="1" hangingPunct="1">
              <a:buFont typeface="+mj-lt"/>
              <a:buAutoNum type="arabicPeriod"/>
            </a:pPr>
            <a:endParaRPr lang="ru-RU" sz="2000" dirty="0" smtClean="0">
              <a:cs typeface="Times New Roman" pitchFamily="18" charset="0"/>
            </a:endParaRPr>
          </a:p>
          <a:p>
            <a:pPr eaLnBrk="1" hangingPunct="1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268760"/>
            <a:ext cx="850404" cy="850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3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из меньшего числа вычесть большее, то результат будет </a:t>
            </a:r>
            <a:r>
              <a:rPr lang="ru-RU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отрицательный.</a:t>
            </a:r>
            <a:endParaRPr lang="ru-RU" sz="24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34888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из большего числа вычесть меньшее, то результат будет </a:t>
            </a:r>
            <a:r>
              <a:rPr lang="ru-RU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положительный.</a:t>
            </a:r>
            <a:endParaRPr lang="ru-RU" sz="24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56490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(4)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696744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верное: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323528" y="3356992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251520" y="2780928"/>
            <a:ext cx="3744416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 -3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-2,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948264" y="1124744"/>
            <a:ext cx="2016224" cy="151216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+ 2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0</a:t>
            </a: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 4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3 &gt; 0</a:t>
            </a:r>
          </a:p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1 – а &lt;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95536" y="2492896"/>
            <a:ext cx="45365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339752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4499992" y="2060848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060848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267744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53955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11561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69168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41987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26774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84380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399593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51920" y="2060848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060848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Объект 2"/>
          <p:cNvSpPr>
            <a:spLocks noGrp="1"/>
          </p:cNvSpPr>
          <p:nvPr/>
        </p:nvSpPr>
        <p:spPr bwMode="auto">
          <a:xfrm>
            <a:off x="3995936" y="2780928"/>
            <a:ext cx="577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71600" y="3356992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+ 2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0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971600" y="4005064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 startAt="2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2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 4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971600" y="46531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3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0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971600" y="5301208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1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&gt;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3131840" y="400506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457200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Объект 2"/>
          <p:cNvSpPr>
            <a:spLocks noGrp="1"/>
          </p:cNvSpPr>
          <p:nvPr/>
        </p:nvSpPr>
        <p:spPr bwMode="auto">
          <a:xfrm>
            <a:off x="3707904" y="4005064"/>
            <a:ext cx="577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139952" y="4005064"/>
            <a:ext cx="1548680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–2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7" name="Управляющая кнопка: далее 46">
            <a:hlinkClick r:id="" action="ppaction://hlinkshowjump?jump=nextslide" highlightClick="1"/>
          </p:cNvPr>
          <p:cNvSpPr/>
          <p:nvPr/>
        </p:nvSpPr>
        <p:spPr>
          <a:xfrm>
            <a:off x="5796136" y="400506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48" name="Объект 2"/>
          <p:cNvSpPr>
            <a:spLocks noGrp="1"/>
          </p:cNvSpPr>
          <p:nvPr/>
        </p:nvSpPr>
        <p:spPr bwMode="auto">
          <a:xfrm>
            <a:off x="6372200" y="4005064"/>
            <a:ext cx="577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6804248" y="4005064"/>
            <a:ext cx="1548680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ctr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–2 – а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&gt;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323528" y="465313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0" grpId="0"/>
      <p:bldP spid="41" grpId="0" animBg="1"/>
      <p:bldP spid="42" grpId="0" animBg="1"/>
      <p:bldP spid="43" grpId="0" animBg="1"/>
      <p:bldP spid="44" grpId="0" animBg="1"/>
      <p:bldP spid="33" grpId="0"/>
      <p:bldP spid="46" grpId="0" animBg="1"/>
      <p:bldP spid="48" grpId="0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5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Чтобы сложить числа с разными знаками, надо из большего модуля вычесть меньший, и поставить знак числа с большим модулем.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При решении неравенств можно переносить слагаемые из одной части в другую, меняя знак </a:t>
            </a:r>
            <a:r>
              <a:rPr lang="ru-RU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слагаемых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на противоположный.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179512" y="3429000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Чтобы вычесть из одного числа другое, надо к первому числу прибавить </a:t>
            </a:r>
            <a:r>
              <a:rPr lang="ru-RU" sz="2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чило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противоположное второму. 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previousslide" highlightClick="1"/>
          </p:cNvPr>
          <p:cNvSpPr/>
          <p:nvPr/>
        </p:nvSpPr>
        <p:spPr>
          <a:xfrm>
            <a:off x="8316416" y="3645024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ятиугольник 11"/>
          <p:cNvSpPr/>
          <p:nvPr/>
        </p:nvSpPr>
        <p:spPr>
          <a:xfrm>
            <a:off x="179512" y="4581128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Чтобы сложить два отрицательных числа, надо сложить  их модули, а перед полученным ответом поставить знак «минус».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Управляющая кнопка: домой 12">
            <a:hlinkClick r:id="" action="ppaction://hlinkshowjump?jump=previousslide" highlightClick="1"/>
          </p:cNvPr>
          <p:cNvSpPr/>
          <p:nvPr/>
        </p:nvSpPr>
        <p:spPr>
          <a:xfrm>
            <a:off x="8316416" y="4797152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(2)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696744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верное: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771800" y="4005064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251520" y="2708920"/>
            <a:ext cx="8712968" cy="936104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Числа -5 и 5 находятся на одном и том же расстоянии от числа а,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след. число а=0.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948264" y="1124744"/>
            <a:ext cx="2016224" cy="151216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0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&gt;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– 1 &lt; 0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&gt;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95536" y="2492896"/>
            <a:ext cx="45365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483768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4499992" y="2060848"/>
          <a:ext cx="2286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Формула" r:id="rId5" imgW="114120" imgH="177480" progId="Equation.3">
                  <p:embed/>
                </p:oleObj>
              </mc:Choice>
              <mc:Fallback>
                <p:oleObj name="Формула" r:id="rId5" imgW="11412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060848"/>
                        <a:ext cx="2286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267744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53955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11561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69168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41987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26774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84380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399593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31788" y="2060575"/>
          <a:ext cx="381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Формула" r:id="rId9" imgW="190440" imgH="177480" progId="Equation.3">
                  <p:embed/>
                </p:oleObj>
              </mc:Choice>
              <mc:Fallback>
                <p:oleObj name="Формула" r:id="rId9" imgW="1904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8" y="2060575"/>
                        <a:ext cx="381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Объект 2"/>
          <p:cNvSpPr>
            <a:spLocks noGrp="1"/>
          </p:cNvSpPr>
          <p:nvPr/>
        </p:nvSpPr>
        <p:spPr bwMode="auto">
          <a:xfrm>
            <a:off x="5652120" y="3356992"/>
            <a:ext cx="577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19872" y="3356992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= 0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419872" y="4005064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= 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419872" y="46531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– 1 &lt; 0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419872" y="5301208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4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= 0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457200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2771800" y="465313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V="1">
            <a:off x="313184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370790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28396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197971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140364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82758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0" grpId="0"/>
      <p:bldP spid="41" grpId="0" animBg="1"/>
      <p:bldP spid="42" grpId="0" animBg="1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7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Квадрат нуля равен нулю.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из нуля вычесть положительное число, то результат будет отрицательный.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4608512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Модуль</a:t>
            </a: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«Алгебра» №2</a:t>
            </a:r>
            <a:endParaRPr lang="ru-RU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Рамка 5">
            <a:hlinkClick r:id="" action="ppaction://hlinkshowjump?jump=nextslide"/>
          </p:cNvPr>
          <p:cNvSpPr/>
          <p:nvPr/>
        </p:nvSpPr>
        <p:spPr>
          <a:xfrm flipH="1">
            <a:off x="6228184" y="332656"/>
            <a:ext cx="2736304" cy="648072"/>
          </a:xfrm>
          <a:prstGeom prst="frame">
            <a:avLst>
              <a:gd name="adj1" fmla="val 1828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hlinkClick r:id="" action="ppaction://hlinkshowjump?jump=nextslide"/>
              </a:rPr>
              <a:t>Повторение</a:t>
            </a:r>
            <a:r>
              <a:rPr lang="ru-RU" sz="2000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(2)</a:t>
            </a:r>
            <a:endParaRPr lang="ru-RU" sz="2400" b="1" dirty="0">
              <a:ln w="5080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Управляющая кнопка: далее 20">
            <a:hlinkClick r:id="rId3" action="ppaction://hlinksldjump" highlightClick="1"/>
          </p:cNvPr>
          <p:cNvSpPr/>
          <p:nvPr/>
        </p:nvSpPr>
        <p:spPr>
          <a:xfrm>
            <a:off x="7668344" y="6021288"/>
            <a:ext cx="754063" cy="720725"/>
          </a:xfrm>
          <a:prstGeom prst="actionButtonForwardNex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19" name="Номер слайда 9"/>
          <p:cNvSpPr txBox="1">
            <a:spLocks/>
          </p:cNvSpPr>
          <p:nvPr/>
        </p:nvSpPr>
        <p:spPr>
          <a:xfrm>
            <a:off x="8532440" y="6453336"/>
            <a:ext cx="504825" cy="288032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07BC511-9F73-4078-83DD-3D830F4D5332}" type="slidenum">
              <a:rPr lang="ru-RU" sz="1600" b="1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600" b="1" dirty="0"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504" y="1124744"/>
            <a:ext cx="6696744" cy="864096"/>
          </a:xfrm>
          <a:prstGeom prst="roundRect">
            <a:avLst>
              <a:gd name="adj" fmla="val 2211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На координатной прямой отмечено число а.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Из следующих неравенств выберите верное: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" name="Rectangle 3"/>
          <p:cNvSpPr>
            <a:spLocks noGrp="1" noChangeArrowheads="1"/>
          </p:cNvSpPr>
          <p:nvPr/>
        </p:nvSpPr>
        <p:spPr bwMode="auto">
          <a:xfrm>
            <a:off x="3995936" y="6021288"/>
            <a:ext cx="3528392" cy="7172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endParaRPr lang="ru-RU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5076056" y="357301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53" name="Содержимое 52"/>
          <p:cNvSpPr>
            <a:spLocks noGrp="1"/>
          </p:cNvSpPr>
          <p:nvPr>
            <p:ph idx="1"/>
          </p:nvPr>
        </p:nvSpPr>
        <p:spPr>
          <a:xfrm>
            <a:off x="3059832" y="2204864"/>
            <a:ext cx="3456384" cy="50405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Исходя из рисунка 2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3,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6093296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6948264" y="1124744"/>
            <a:ext cx="2088232" cy="1512168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4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(а – 2)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&gt; 1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(а – 3)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&gt; 1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9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79512" y="2492896"/>
            <a:ext cx="27363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835696" y="2420888"/>
            <a:ext cx="152400" cy="152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043608" y="2060848"/>
          <a:ext cx="177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Формула" r:id="rId5" imgW="88560" imgH="164880" progId="Equation.3">
                  <p:embed/>
                </p:oleObj>
              </mc:Choice>
              <mc:Fallback>
                <p:oleObj name="Формула" r:id="rId5" imgW="885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60848"/>
                        <a:ext cx="177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763688" y="2132856"/>
          <a:ext cx="2555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132856"/>
                        <a:ext cx="2555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323528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899592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1475656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051720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627784" y="2420888"/>
            <a:ext cx="0" cy="1615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0213" y="2047875"/>
          <a:ext cx="254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2047875"/>
                        <a:ext cx="2540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Объект 2"/>
          <p:cNvSpPr>
            <a:spLocks noGrp="1"/>
          </p:cNvSpPr>
          <p:nvPr/>
        </p:nvSpPr>
        <p:spPr bwMode="auto">
          <a:xfrm>
            <a:off x="6372200" y="2204864"/>
            <a:ext cx="432048" cy="43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⇒</a:t>
            </a:r>
            <a:r>
              <a:rPr lang="ru-RU" sz="2400" dirty="0">
                <a:ea typeface="Cambria Math" pitchFamily="18" charset="0"/>
                <a:cs typeface="Arial" charset="0"/>
              </a:rPr>
              <a:t> 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39552" y="28529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&gt; 4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39552" y="357301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(а – 2)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1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39552" y="429309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(а – 3)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 1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39552" y="501317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+mj-lt"/>
              <a:buAutoNum type="arabicPeriod" startAt="4"/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&lt; 9</a:t>
            </a:r>
            <a:endParaRPr lang="ru-RU" sz="2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5652120" y="4293096"/>
            <a:ext cx="536575" cy="504825"/>
          </a:xfrm>
          <a:prstGeom prst="actionButtonForwardNex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>
              <a:solidFill>
                <a:srgbClr val="3D683A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699792" y="2852936"/>
            <a:ext cx="2016224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4 = 2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²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699792" y="3573016"/>
            <a:ext cx="2232248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2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 &lt; 1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699792" y="4293096"/>
            <a:ext cx="2808312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–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1&lt;(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– 3)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cs typeface="Calibri"/>
              </a:rPr>
              <a:t>&lt;0</a:t>
            </a:r>
            <a:endParaRPr lang="ru-RU" sz="2400" b="1" dirty="0" smtClean="0">
              <a:solidFill>
                <a:srgbClr val="000000"/>
              </a:solidFill>
              <a:latin typeface="Arial Narrow" pitchFamily="34" charset="0"/>
              <a:cs typeface="Calibri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699792" y="5013176"/>
            <a:ext cx="2808312" cy="576064"/>
          </a:xfrm>
          <a:prstGeom prst="roundRect">
            <a:avLst>
              <a:gd name="adj" fmla="val 1480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</a:rPr>
              <a:t>Так как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cs typeface="Calibri"/>
              </a:rPr>
              <a:t>а &lt; 3, а 9=3²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41" grpId="0" animBg="1"/>
      <p:bldP spid="42" grpId="0" animBg="1"/>
      <p:bldP spid="43" grpId="0" animBg="1"/>
      <p:bldP spid="44" grpId="0" animBg="1"/>
      <p:bldP spid="31" grpId="0" animBg="1"/>
      <p:bldP spid="32" grpId="0" animBg="1"/>
      <p:bldP spid="33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4536504" cy="648072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Повторение (подсказка)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08310" cy="28803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fld id="{FFDCC7B5-6DFD-427D-8B90-62C028F4D2A3}" type="slidenum">
              <a:rPr lang="ru-RU" sz="16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9</a:t>
            </a:fld>
            <a:endParaRPr lang="ru-RU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Управляющая кнопка: домой 14">
            <a:hlinkClick r:id="" action="ppaction://hlinkshowjump?jump=previousslide" highlightClick="1"/>
          </p:cNvPr>
          <p:cNvSpPr/>
          <p:nvPr/>
        </p:nvSpPr>
        <p:spPr>
          <a:xfrm>
            <a:off x="8100392" y="116632"/>
            <a:ext cx="886396" cy="910208"/>
          </a:xfrm>
          <a:prstGeom prst="actionButtonHome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ятиугольник 15"/>
          <p:cNvSpPr/>
          <p:nvPr/>
        </p:nvSpPr>
        <p:spPr>
          <a:xfrm>
            <a:off x="179512" y="1124744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0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1, то а – правильная дробь. Квадрат правильной дроби есть правильная дробь, т.е. меньше единицы.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7" name="Управляющая кнопка: домой 16">
            <a:hlinkClick r:id="" action="ppaction://hlinkshowjump?jump=previousslide" highlightClick="1"/>
          </p:cNvPr>
          <p:cNvSpPr/>
          <p:nvPr/>
        </p:nvSpPr>
        <p:spPr>
          <a:xfrm>
            <a:off x="8316416" y="1340768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ятиугольник 7"/>
          <p:cNvSpPr/>
          <p:nvPr/>
        </p:nvSpPr>
        <p:spPr>
          <a:xfrm>
            <a:off x="179512" y="2276872"/>
            <a:ext cx="8064500" cy="1081087"/>
          </a:xfrm>
          <a:prstGeom prst="homePlat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Если -1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&lt;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0, то а – отрицательная правильная дробь. Квадрат отрицательного числа есть число положительное.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8316416" y="2492896"/>
            <a:ext cx="681037" cy="64770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ИА 2013. Модуль АЛГЕБРА (№2)">
  <a:themeElements>
    <a:clrScheme name="Тема Office 3">
      <a:dk1>
        <a:srgbClr val="0E3558"/>
      </a:dk1>
      <a:lt1>
        <a:srgbClr val="FFFFFF"/>
      </a:lt1>
      <a:dk2>
        <a:srgbClr val="006699"/>
      </a:dk2>
      <a:lt2>
        <a:srgbClr val="969696"/>
      </a:lt2>
      <a:accent1>
        <a:srgbClr val="3B86CB"/>
      </a:accent1>
      <a:accent2>
        <a:srgbClr val="5CB68D"/>
      </a:accent2>
      <a:accent3>
        <a:srgbClr val="FFFFFF"/>
      </a:accent3>
      <a:accent4>
        <a:srgbClr val="0A2C4A"/>
      </a:accent4>
      <a:accent5>
        <a:srgbClr val="AFC3E2"/>
      </a:accent5>
      <a:accent6>
        <a:srgbClr val="53A57F"/>
      </a:accent6>
      <a:hlink>
        <a:srgbClr val="CC3300"/>
      </a:hlink>
      <a:folHlink>
        <a:srgbClr val="333399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132767"/>
        </a:dk1>
        <a:lt1>
          <a:srgbClr val="FFFFFF"/>
        </a:lt1>
        <a:dk2>
          <a:srgbClr val="184BB2"/>
        </a:dk2>
        <a:lt2>
          <a:srgbClr val="C0C0C0"/>
        </a:lt2>
        <a:accent1>
          <a:srgbClr val="22A2E2"/>
        </a:accent1>
        <a:accent2>
          <a:srgbClr val="81CFEB"/>
        </a:accent2>
        <a:accent3>
          <a:srgbClr val="FFFFFF"/>
        </a:accent3>
        <a:accent4>
          <a:srgbClr val="0E2057"/>
        </a:accent4>
        <a:accent5>
          <a:srgbClr val="ABCEEE"/>
        </a:accent5>
        <a:accent6>
          <a:srgbClr val="74BBD5"/>
        </a:accent6>
        <a:hlink>
          <a:srgbClr val="55ABA9"/>
        </a:hlink>
        <a:folHlink>
          <a:srgbClr val="DCCA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7175B"/>
        </a:dk1>
        <a:lt1>
          <a:srgbClr val="FFFFFF"/>
        </a:lt1>
        <a:dk2>
          <a:srgbClr val="754ECC"/>
        </a:dk2>
        <a:lt2>
          <a:srgbClr val="C0C0C0"/>
        </a:lt2>
        <a:accent1>
          <a:srgbClr val="869EEC"/>
        </a:accent1>
        <a:accent2>
          <a:srgbClr val="EFA441"/>
        </a:accent2>
        <a:accent3>
          <a:srgbClr val="FFFFFF"/>
        </a:accent3>
        <a:accent4>
          <a:srgbClr val="2D124C"/>
        </a:accent4>
        <a:accent5>
          <a:srgbClr val="C3CCF4"/>
        </a:accent5>
        <a:accent6>
          <a:srgbClr val="D9943A"/>
        </a:accent6>
        <a:hlink>
          <a:srgbClr val="33835F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E3558"/>
        </a:dk1>
        <a:lt1>
          <a:srgbClr val="FFFFFF"/>
        </a:lt1>
        <a:dk2>
          <a:srgbClr val="006699"/>
        </a:dk2>
        <a:lt2>
          <a:srgbClr val="969696"/>
        </a:lt2>
        <a:accent1>
          <a:srgbClr val="3B86CB"/>
        </a:accent1>
        <a:accent2>
          <a:srgbClr val="5CB68D"/>
        </a:accent2>
        <a:accent3>
          <a:srgbClr val="FFFFFF"/>
        </a:accent3>
        <a:accent4>
          <a:srgbClr val="0A2C4A"/>
        </a:accent4>
        <a:accent5>
          <a:srgbClr val="AFC3E2"/>
        </a:accent5>
        <a:accent6>
          <a:srgbClr val="53A57F"/>
        </a:accent6>
        <a:hlink>
          <a:srgbClr val="CC33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ГИА 2013. Модуль АЛГЕБРА (№2)</Template>
  <TotalTime>523</TotalTime>
  <Words>1826</Words>
  <Application>Microsoft Office PowerPoint</Application>
  <PresentationFormat>Экран (4:3)</PresentationFormat>
  <Paragraphs>309</Paragraphs>
  <Slides>28</Slides>
  <Notes>0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ГИА 2013. Модуль АЛГЕБРА (№2)</vt:lpstr>
      <vt:lpstr>Формула</vt:lpstr>
      <vt:lpstr>ГИА 2016 Модуль «АЛГЕБРА» №2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Модуль «Алгебра» №2</vt:lpstr>
      <vt:lpstr>Повторение (подсказка)</vt:lpstr>
      <vt:lpstr>Использованные ресурсы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ГИА 2013 Модуль «АЛГЕБРА» №2</dc:title>
  <dc:creator>Admin</dc:creator>
  <cp:lastModifiedBy>User</cp:lastModifiedBy>
  <cp:revision>58</cp:revision>
  <dcterms:created xsi:type="dcterms:W3CDTF">2013-06-25T14:22:21Z</dcterms:created>
  <dcterms:modified xsi:type="dcterms:W3CDTF">2016-11-12T16:54:54Z</dcterms:modified>
</cp:coreProperties>
</file>